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04" r:id="rId3"/>
    <p:sldId id="301" r:id="rId4"/>
    <p:sldId id="305" r:id="rId5"/>
    <p:sldId id="258" r:id="rId6"/>
    <p:sldId id="260" r:id="rId7"/>
    <p:sldId id="259" r:id="rId8"/>
    <p:sldId id="261" r:id="rId9"/>
    <p:sldId id="262" r:id="rId10"/>
    <p:sldId id="263" r:id="rId11"/>
    <p:sldId id="302" r:id="rId12"/>
    <p:sldId id="306" r:id="rId13"/>
    <p:sldId id="303" r:id="rId14"/>
    <p:sldId id="264" r:id="rId15"/>
    <p:sldId id="265" r:id="rId16"/>
    <p:sldId id="268" r:id="rId17"/>
    <p:sldId id="270" r:id="rId18"/>
    <p:sldId id="273" r:id="rId19"/>
    <p:sldId id="274" r:id="rId20"/>
    <p:sldId id="280" r:id="rId21"/>
    <p:sldId id="283" r:id="rId22"/>
    <p:sldId id="284" r:id="rId23"/>
    <p:sldId id="285" r:id="rId24"/>
    <p:sldId id="290" r:id="rId25"/>
    <p:sldId id="291" r:id="rId26"/>
    <p:sldId id="288" r:id="rId27"/>
    <p:sldId id="289" r:id="rId28"/>
    <p:sldId id="293" r:id="rId29"/>
    <p:sldId id="294" r:id="rId30"/>
    <p:sldId id="298" r:id="rId31"/>
    <p:sldId id="297" r:id="rId32"/>
    <p:sldId id="300" r:id="rId33"/>
    <p:sldId id="299" r:id="rId34"/>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311" autoAdjust="0"/>
  </p:normalViewPr>
  <p:slideViewPr>
    <p:cSldViewPr>
      <p:cViewPr varScale="1">
        <p:scale>
          <a:sx n="55" d="100"/>
          <a:sy n="55" d="100"/>
        </p:scale>
        <p:origin x="-9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7164326F-684F-4965-AA56-51A0DC4713A7}" type="datetimeFigureOut">
              <a:rPr lang="en-US" smtClean="0"/>
              <a:t>6/30/2021</a:t>
            </a:fld>
            <a:endParaRPr lang="en-US"/>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802F4628-5CF1-475C-9B96-D9A6B3245B99}" type="slidenum">
              <a:rPr lang="en-US" smtClean="0"/>
              <a:t>‹#›</a:t>
            </a:fld>
            <a:endParaRPr lang="en-US"/>
          </a:p>
        </p:txBody>
      </p:sp>
    </p:spTree>
    <p:extLst>
      <p:ext uri="{BB962C8B-B14F-4D97-AF65-F5344CB8AC3E}">
        <p14:creationId xmlns:p14="http://schemas.microsoft.com/office/powerpoint/2010/main" val="770829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38323F48-ED43-4FCD-8A73-03B108762C64}" type="datetimeFigureOut">
              <a:rPr lang="en-US" smtClean="0"/>
              <a:t>6/30/2021</a:t>
            </a:fld>
            <a:endParaRPr lang="en-US" dirty="0"/>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332972-9F32-4F48-9682-AF45DA2117B9}" type="slidenum">
              <a:rPr lang="en-US" smtClean="0"/>
              <a:t>‹#›</a:t>
            </a:fld>
            <a:endParaRPr lang="en-US" dirty="0"/>
          </a:p>
        </p:txBody>
      </p:sp>
    </p:spTree>
    <p:extLst>
      <p:ext uri="{BB962C8B-B14F-4D97-AF65-F5344CB8AC3E}">
        <p14:creationId xmlns:p14="http://schemas.microsoft.com/office/powerpoint/2010/main" val="3490451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1</a:t>
            </a:fld>
            <a:endParaRPr lang="en-US" dirty="0"/>
          </a:p>
        </p:txBody>
      </p:sp>
    </p:spTree>
    <p:extLst>
      <p:ext uri="{BB962C8B-B14F-4D97-AF65-F5344CB8AC3E}">
        <p14:creationId xmlns:p14="http://schemas.microsoft.com/office/powerpoint/2010/main" val="3198737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n-MN" dirty="0" smtClean="0">
                <a:latin typeface="Arial" pitchFamily="34" charset="0"/>
                <a:cs typeface="Arial" pitchFamily="34" charset="0"/>
              </a:rPr>
              <a:t>Ажиглалтын арга/ </a:t>
            </a:r>
            <a:r>
              <a:rPr lang="en-US" dirty="0" smtClean="0">
                <a:latin typeface="Arial" pitchFamily="34" charset="0"/>
                <a:cs typeface="Arial" pitchFamily="34" charset="0"/>
              </a:rPr>
              <a:t>observational/</a:t>
            </a:r>
            <a:r>
              <a:rPr lang="mn-MN" dirty="0" smtClean="0">
                <a:latin typeface="Arial" pitchFamily="34" charset="0"/>
                <a:cs typeface="Arial" pitchFamily="34" charset="0"/>
              </a:rPr>
              <a:t>юмс үзэгдлийг тоолдог, тархалтын судалгаанууд энд хамаарна.</a:t>
            </a:r>
            <a:endParaRPr lang="en-US" dirty="0" smtClean="0">
              <a:latin typeface="Arial" pitchFamily="34" charset="0"/>
              <a:cs typeface="Arial" pitchFamily="34" charset="0"/>
            </a:endParaRPr>
          </a:p>
          <a:p>
            <a:r>
              <a:rPr lang="mn-MN" dirty="0" smtClean="0"/>
              <a:t>Туршилтын арга/ асар нэгэн</a:t>
            </a:r>
            <a:r>
              <a:rPr lang="mn-MN" baseline="0" dirty="0" smtClean="0"/>
              <a:t> гадны, нөндлөнгийн оролцооотой судалгаа хийх/ </a:t>
            </a:r>
            <a:r>
              <a:rPr lang="en-US" baseline="0" dirty="0" smtClean="0"/>
              <a:t>Randomized control trial/ </a:t>
            </a:r>
            <a:r>
              <a:rPr lang="mn-MN" baseline="0" dirty="0" smtClean="0"/>
              <a:t>Ажиглалтын аргаас илүү нотолгооны түвшинтэй.</a:t>
            </a:r>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12</a:t>
            </a:fld>
            <a:endParaRPr lang="en-US" dirty="0"/>
          </a:p>
        </p:txBody>
      </p:sp>
    </p:spTree>
    <p:extLst>
      <p:ext uri="{BB962C8B-B14F-4D97-AF65-F5344CB8AC3E}">
        <p14:creationId xmlns:p14="http://schemas.microsoft.com/office/powerpoint/2010/main" val="4247384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sz="1200" b="0" dirty="0" smtClean="0">
                <a:latin typeface="Arial" pitchFamily="34" charset="0"/>
                <a:cs typeface="Arial" pitchFamily="34" charset="0"/>
              </a:rPr>
              <a:t>Судалгаа хийгдэж буй цаг хугацаанаас хамаарч </a:t>
            </a:r>
          </a:p>
          <a:p>
            <a:r>
              <a:rPr lang="en-US" sz="1200" b="1" dirty="0" smtClean="0">
                <a:latin typeface="Arial" pitchFamily="34" charset="0"/>
                <a:cs typeface="Arial" pitchFamily="34" charset="0"/>
              </a:rPr>
              <a:t>Prospective</a:t>
            </a:r>
            <a:r>
              <a:rPr lang="mn-MN" sz="1200" b="1" dirty="0" smtClean="0">
                <a:latin typeface="Arial" pitchFamily="34" charset="0"/>
                <a:cs typeface="Arial" pitchFamily="34" charset="0"/>
              </a:rPr>
              <a:t> –</a:t>
            </a:r>
            <a:r>
              <a:rPr lang="mn-MN" sz="1200" b="0" dirty="0" smtClean="0">
                <a:latin typeface="Arial" pitchFamily="34" charset="0"/>
                <a:cs typeface="Arial" pitchFamily="34" charset="0"/>
              </a:rPr>
              <a:t>шалтгаан, хүчин зүйлс нөлөөлснөөс хойш юу</a:t>
            </a:r>
            <a:r>
              <a:rPr lang="mn-MN" sz="1200" b="0" baseline="0" dirty="0" smtClean="0">
                <a:latin typeface="Arial" pitchFamily="34" charset="0"/>
                <a:cs typeface="Arial" pitchFamily="34" charset="0"/>
              </a:rPr>
              <a:t> тохиолдохыг тодорхой цаг хугацааны турш үйлчлүүлэгчийг дагаж судалдаг.</a:t>
            </a:r>
            <a:r>
              <a:rPr lang="mn-MN" dirty="0" smtClean="0"/>
              <a:t> Байнга цуглуулдаг тоон мэдээлэл нь судалгааны үзүүлэлт болж болно. </a:t>
            </a:r>
          </a:p>
          <a:p>
            <a:r>
              <a:rPr lang="mn-MN" dirty="0" smtClean="0"/>
              <a:t>Тоон мэдээллийн чанарт анхаарах</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solidFill>
                  <a:srgbClr val="FF0000"/>
                </a:solidFill>
              </a:rPr>
              <a:t>Retrospecrive</a:t>
            </a:r>
            <a:r>
              <a:rPr lang="en-US" b="1" baseline="0" dirty="0" smtClean="0">
                <a:solidFill>
                  <a:srgbClr val="FF0000"/>
                </a:solidFill>
              </a:rPr>
              <a:t> </a:t>
            </a:r>
            <a:r>
              <a:rPr lang="mn-MN" b="1" dirty="0" smtClean="0">
                <a:solidFill>
                  <a:srgbClr val="FF0000"/>
                </a:solidFill>
              </a:rPr>
              <a:t>Эргэмж судалгаа </a:t>
            </a:r>
            <a:r>
              <a:rPr lang="mn-MN" b="0" dirty="0" smtClean="0">
                <a:solidFill>
                  <a:srgbClr val="FF0000"/>
                </a:solidFill>
              </a:rPr>
              <a:t>/ үүссэн үр дагаварт</a:t>
            </a:r>
            <a:r>
              <a:rPr lang="mn-MN" b="0" baseline="0" dirty="0" smtClean="0">
                <a:solidFill>
                  <a:srgbClr val="FF0000"/>
                </a:solidFill>
              </a:rPr>
              <a:t> хүргэсэн хүчин зүйлс, шалтгааныг цаг хугацааны хувьд урагш нь хөөж судалдаг , өмнө нь юу болсон, нөлөөлсөн бэ гм/</a:t>
            </a:r>
          </a:p>
          <a:p>
            <a:r>
              <a:rPr lang="en-US" b="1" dirty="0" smtClean="0">
                <a:solidFill>
                  <a:srgbClr val="FF0000"/>
                </a:solidFill>
              </a:rPr>
              <a:t>Cross-sectional</a:t>
            </a:r>
            <a:r>
              <a:rPr lang="en-US" dirty="0" smtClean="0">
                <a:solidFill>
                  <a:srgbClr val="FF0000"/>
                </a:solidFill>
              </a:rPr>
              <a:t> </a:t>
            </a:r>
            <a:r>
              <a:rPr lang="mn-MN" dirty="0" smtClean="0">
                <a:solidFill>
                  <a:srgbClr val="FF0000"/>
                </a:solidFill>
              </a:rPr>
              <a:t>Хүмүүс, юмс үзэгдлийн талаарх мэдээлэл, датаг тодорхой нэг цаг хугацаанд цуглуулах судалгаа шинжилгээнд энэ дизайныг ашигладаг. Тоо мэдээлэл бүгд ижил цаг хугацаа (эсвэл богино цаг хугацааны хүрээнд)-нд цуглагдана. </a:t>
            </a:r>
            <a:r>
              <a:rPr lang="mn-MN" b="1" dirty="0" smtClean="0">
                <a:solidFill>
                  <a:srgbClr val="FF0000"/>
                </a:solidFill>
              </a:rPr>
              <a:t>Тоо мэдээллийг олж авахад </a:t>
            </a:r>
            <a:r>
              <a:rPr lang="mn-MN" dirty="0" smtClean="0">
                <a:solidFill>
                  <a:srgbClr val="FF0000"/>
                </a:solidFill>
              </a:rPr>
              <a:t>гол төлөв энэ аргыг ашигладаг. </a:t>
            </a:r>
            <a:r>
              <a:rPr lang="mn-MN" sz="1200" kern="1200" dirty="0" smtClean="0">
                <a:solidFill>
                  <a:srgbClr val="FF0000"/>
                </a:solidFill>
                <a:effectLst/>
                <a:latin typeface="+mn-lt"/>
                <a:ea typeface="+mn-ea"/>
                <a:cs typeface="+mn-cs"/>
              </a:rPr>
              <a:t>Олон төрлийн тоон үзүүлэлтийг</a:t>
            </a:r>
            <a:r>
              <a:rPr lang="mn-MN" sz="1200" kern="1200" baseline="0" dirty="0" smtClean="0">
                <a:solidFill>
                  <a:srgbClr val="FF0000"/>
                </a:solidFill>
                <a:effectLst/>
                <a:latin typeface="+mn-lt"/>
                <a:ea typeface="+mn-ea"/>
                <a:cs typeface="+mn-cs"/>
              </a:rPr>
              <a:t> судалж ба </a:t>
            </a:r>
            <a:r>
              <a:rPr lang="mn-MN" sz="1200" b="1" kern="1200" dirty="0" smtClean="0">
                <a:solidFill>
                  <a:srgbClr val="FF0000"/>
                </a:solidFill>
                <a:effectLst/>
                <a:latin typeface="+mn-lt"/>
                <a:ea typeface="+mn-ea"/>
                <a:cs typeface="+mn-cs"/>
              </a:rPr>
              <a:t>алдааны магадлал </a:t>
            </a:r>
            <a:r>
              <a:rPr lang="mn-MN" sz="1200" kern="1200" dirty="0" smtClean="0">
                <a:solidFill>
                  <a:srgbClr val="FF0000"/>
                </a:solidFill>
                <a:effectLst/>
                <a:latin typeface="+mn-lt"/>
                <a:ea typeface="+mn-ea"/>
                <a:cs typeface="+mn-cs"/>
              </a:rPr>
              <a:t>ихтэй, хэн, юу, хэзээ, хаана гэсэн асуултын хариултыг л өгдөг</a:t>
            </a:r>
            <a:endParaRPr lang="mn-MN" dirty="0" smtClean="0"/>
          </a:p>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13</a:t>
            </a:fld>
            <a:endParaRPr lang="en-US" dirty="0"/>
          </a:p>
        </p:txBody>
      </p:sp>
    </p:spTree>
    <p:extLst>
      <p:ext uri="{BB962C8B-B14F-4D97-AF65-F5344CB8AC3E}">
        <p14:creationId xmlns:p14="http://schemas.microsoft.com/office/powerpoint/2010/main" val="3290551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mn-MN" b="0" dirty="0" smtClean="0">
              <a:solidFill>
                <a:srgbClr val="FF0000"/>
              </a:solidFill>
            </a:endParaRPr>
          </a:p>
        </p:txBody>
      </p:sp>
      <p:sp>
        <p:nvSpPr>
          <p:cNvPr id="4" name="Slide Number Placeholder 3"/>
          <p:cNvSpPr>
            <a:spLocks noGrp="1"/>
          </p:cNvSpPr>
          <p:nvPr>
            <p:ph type="sldNum" sz="quarter" idx="10"/>
          </p:nvPr>
        </p:nvSpPr>
        <p:spPr/>
        <p:txBody>
          <a:bodyPr/>
          <a:lstStyle/>
          <a:p>
            <a:fld id="{A8332972-9F32-4F48-9682-AF45DA2117B9}" type="slidenum">
              <a:rPr lang="en-US" smtClean="0"/>
              <a:t>14</a:t>
            </a:fld>
            <a:endParaRPr lang="en-US" dirty="0"/>
          </a:p>
        </p:txBody>
      </p:sp>
    </p:spTree>
    <p:extLst>
      <p:ext uri="{BB962C8B-B14F-4D97-AF65-F5344CB8AC3E}">
        <p14:creationId xmlns:p14="http://schemas.microsoft.com/office/powerpoint/2010/main" val="2617994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smtClean="0"/>
              <a:t>Хөгжиж</a:t>
            </a:r>
            <a:r>
              <a:rPr lang="mn-MN" baseline="0" dirty="0" smtClean="0"/>
              <a:t> буй олон улсын тохиолдын талаар судалгаа хийхэд энэ аргыг </a:t>
            </a:r>
            <a:r>
              <a:rPr lang="mn-MN" b="1" baseline="0" dirty="0" smtClean="0"/>
              <a:t>ашигласан, Эхний ээлжинд эрүүл </a:t>
            </a:r>
            <a:r>
              <a:rPr lang="mn-MN" b="1" dirty="0" smtClean="0"/>
              <a:t>мэндийн байгууллагаа сонгосон</a:t>
            </a:r>
            <a:r>
              <a:rPr lang="mn-MN" b="1" baseline="0" dirty="0" smtClean="0"/>
              <a:t> </a:t>
            </a:r>
            <a:r>
              <a:rPr lang="mn-MN" b="1" dirty="0" smtClean="0"/>
              <a:t>/</a:t>
            </a:r>
            <a:r>
              <a:rPr lang="mn-MN" dirty="0" smtClean="0"/>
              <a:t>төрийн, хувийн, анхан, лавлагаа шатлалын гм/</a:t>
            </a:r>
            <a:r>
              <a:rPr lang="mn-MN" baseline="0" dirty="0" smtClean="0"/>
              <a:t> </a:t>
            </a:r>
            <a:r>
              <a:rPr lang="mn-MN" b="1" baseline="0" dirty="0" smtClean="0"/>
              <a:t>2005 онд </a:t>
            </a:r>
            <a:r>
              <a:rPr lang="mn-MN" baseline="0" dirty="0" smtClean="0"/>
              <a:t>үйлчлүүлсэн өвчтнүүдийн жагсаалтыг гаргаж  </a:t>
            </a:r>
            <a:r>
              <a:rPr lang="mn-MN" dirty="0" smtClean="0"/>
              <a:t>Санамсаргүй байдлаар эмнэлэг бүрээс  </a:t>
            </a:r>
            <a:r>
              <a:rPr lang="mn-MN" b="1" dirty="0" smtClean="0"/>
              <a:t>10 тоолох </a:t>
            </a:r>
            <a:r>
              <a:rPr lang="mn-MN" dirty="0" smtClean="0"/>
              <a:t>бүрт жагсах нийт </a:t>
            </a:r>
            <a:r>
              <a:rPr lang="mn-MN" b="1" dirty="0" smtClean="0"/>
              <a:t>600 </a:t>
            </a:r>
            <a:r>
              <a:rPr lang="mn-MN" dirty="0" smtClean="0"/>
              <a:t>өвчний түүх сонгосон/</a:t>
            </a:r>
            <a:r>
              <a:rPr lang="en-US" dirty="0" smtClean="0"/>
              <a:t>systematic random/</a:t>
            </a:r>
            <a:r>
              <a:rPr lang="mn-MN" baseline="0" dirty="0" smtClean="0"/>
              <a:t>, түүнээс бүрэн гүйцэд бөглөсөн 500 түүхийг судалгаанд хамруулсан бна. Мөн </a:t>
            </a:r>
            <a:r>
              <a:rPr lang="mn-MN" b="1" baseline="0" dirty="0" smtClean="0"/>
              <a:t>а</a:t>
            </a:r>
            <a:r>
              <a:rPr lang="mn-MN" b="1" dirty="0" smtClean="0"/>
              <a:t>жиллах хүчнийг </a:t>
            </a:r>
            <a:r>
              <a:rPr lang="mn-MN" dirty="0" smtClean="0"/>
              <a:t>орон болгоноос сонгосон</a:t>
            </a:r>
            <a:r>
              <a:rPr lang="mn-MN" baseline="0" dirty="0" smtClean="0"/>
              <a:t> </a:t>
            </a:r>
            <a:r>
              <a:rPr lang="mn-MN" dirty="0" smtClean="0"/>
              <a:t>/улс бүрээс 4-6 хүн, сувилагч, эмч, статистикийн мэргэжилтэн гм/</a:t>
            </a:r>
          </a:p>
        </p:txBody>
      </p:sp>
      <p:sp>
        <p:nvSpPr>
          <p:cNvPr id="4" name="Slide Number Placeholder 3"/>
          <p:cNvSpPr>
            <a:spLocks noGrp="1"/>
          </p:cNvSpPr>
          <p:nvPr>
            <p:ph type="sldNum" sz="quarter" idx="10"/>
          </p:nvPr>
        </p:nvSpPr>
        <p:spPr/>
        <p:txBody>
          <a:bodyPr/>
          <a:lstStyle/>
          <a:p>
            <a:fld id="{A8332972-9F32-4F48-9682-AF45DA2117B9}" type="slidenum">
              <a:rPr lang="en-US" smtClean="0"/>
              <a:t>15</a:t>
            </a:fld>
            <a:endParaRPr lang="en-US" dirty="0"/>
          </a:p>
        </p:txBody>
      </p:sp>
    </p:spTree>
    <p:extLst>
      <p:ext uri="{BB962C8B-B14F-4D97-AF65-F5344CB8AC3E}">
        <p14:creationId xmlns:p14="http://schemas.microsoft.com/office/powerpoint/2010/main" val="944378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itchFamily="34" charset="0"/>
                <a:cs typeface="Arial" pitchFamily="34" charset="0"/>
              </a:rPr>
              <a:t>2-</a:t>
            </a:r>
            <a:r>
              <a:rPr lang="en-US" baseline="0" dirty="0" smtClean="0">
                <a:latin typeface="Arial" pitchFamily="34" charset="0"/>
                <a:cs typeface="Arial" pitchFamily="34" charset="0"/>
              </a:rPr>
              <a:t> </a:t>
            </a:r>
            <a:r>
              <a:rPr lang="mn-MN" baseline="0" dirty="0" smtClean="0">
                <a:latin typeface="Arial" pitchFamily="34" charset="0"/>
                <a:cs typeface="Arial" pitchFamily="34" charset="0"/>
              </a:rPr>
              <a:t>р шатны үнэлгээнд </a:t>
            </a:r>
            <a:r>
              <a:rPr lang="mn-MN" dirty="0" smtClean="0"/>
              <a:t> Урьдчилан таамагдал боломжтой гэмтэл, хүндрэл байсан уу</a:t>
            </a:r>
            <a:r>
              <a:rPr lang="en-US" dirty="0" smtClean="0"/>
              <a:t>?</a:t>
            </a:r>
            <a:r>
              <a:rPr lang="mn-MN" dirty="0" smtClean="0"/>
              <a:t> Юу</a:t>
            </a:r>
            <a:r>
              <a:rPr lang="mn-MN" baseline="0" dirty="0" smtClean="0"/>
              <a:t> нөлөөлсөн байх магадлалтай вэ</a:t>
            </a:r>
            <a:endParaRPr lang="mn-MN" dirty="0" smtClean="0"/>
          </a:p>
          <a:p>
            <a:r>
              <a:rPr lang="mn-MN" dirty="0" smtClean="0"/>
              <a:t>Хэрэв тийм бол хөдөлмөрийн чадвар алдсан уу</a:t>
            </a:r>
            <a:r>
              <a:rPr lang="en-US" dirty="0" smtClean="0"/>
              <a:t>? </a:t>
            </a:r>
            <a:r>
              <a:rPr lang="mn-MN" dirty="0" smtClean="0"/>
              <a:t>Ор хоног нэмэгдсэн үү</a:t>
            </a:r>
            <a:r>
              <a:rPr lang="en-US" dirty="0" smtClean="0"/>
              <a:t>?</a:t>
            </a:r>
            <a:endParaRPr lang="mn-MN" dirty="0" smtClean="0"/>
          </a:p>
          <a:p>
            <a:r>
              <a:rPr lang="mn-MN" dirty="0" smtClean="0"/>
              <a:t>Хэрэв тийн бол эмнэлгээс шалтгаалсан уу</a:t>
            </a:r>
            <a:r>
              <a:rPr lang="en-US" dirty="0" smtClean="0"/>
              <a:t>? </a:t>
            </a:r>
            <a:r>
              <a:rPr lang="mn-MN" dirty="0" smtClean="0"/>
              <a:t>Гм</a:t>
            </a:r>
            <a:r>
              <a:rPr lang="mn-MN" baseline="0" dirty="0" smtClean="0"/>
              <a:t> асуултуудад хариулна.</a:t>
            </a:r>
            <a:endParaRPr lang="mn-MN" dirty="0"/>
          </a:p>
        </p:txBody>
      </p:sp>
      <p:sp>
        <p:nvSpPr>
          <p:cNvPr id="4" name="Slide Number Placeholder 3"/>
          <p:cNvSpPr>
            <a:spLocks noGrp="1"/>
          </p:cNvSpPr>
          <p:nvPr>
            <p:ph type="sldNum" sz="quarter" idx="10"/>
          </p:nvPr>
        </p:nvSpPr>
        <p:spPr/>
        <p:txBody>
          <a:bodyPr/>
          <a:lstStyle/>
          <a:p>
            <a:fld id="{A8332972-9F32-4F48-9682-AF45DA2117B9}" type="slidenum">
              <a:rPr lang="en-US" smtClean="0"/>
              <a:t>16</a:t>
            </a:fld>
            <a:endParaRPr lang="en-US" dirty="0"/>
          </a:p>
        </p:txBody>
      </p:sp>
    </p:spTree>
    <p:extLst>
      <p:ext uri="{BB962C8B-B14F-4D97-AF65-F5344CB8AC3E}">
        <p14:creationId xmlns:p14="http://schemas.microsoft.com/office/powerpoint/2010/main" val="32626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dirty="0" smtClean="0">
                <a:latin typeface="Arial" pitchFamily="34" charset="0"/>
                <a:cs typeface="Arial" pitchFamily="34" charset="0"/>
              </a:rPr>
              <a:t>Давуу тал: </a:t>
            </a:r>
            <a:r>
              <a:rPr lang="mn-MN" dirty="0" smtClean="0">
                <a:latin typeface="Arial" pitchFamily="34" charset="0"/>
                <a:cs typeface="Arial" pitchFamily="34" charset="0"/>
              </a:rPr>
              <a:t>Дата бэлэн байсан</a:t>
            </a:r>
          </a:p>
          <a:p>
            <a:r>
              <a:rPr lang="mn-MN" dirty="0" smtClean="0">
                <a:latin typeface="Arial" pitchFamily="34" charset="0"/>
                <a:cs typeface="Arial" pitchFamily="34" charset="0"/>
              </a:rPr>
              <a:t>Тохиолдлоос сэргийлэх талаар шийдвэр гаргагч нарт бүрэн нөлөөлөх байдал</a:t>
            </a:r>
          </a:p>
          <a:p>
            <a:r>
              <a:rPr lang="mn-MN" dirty="0" smtClean="0">
                <a:latin typeface="Arial" pitchFamily="34" charset="0"/>
                <a:cs typeface="Arial" pitchFamily="34" charset="0"/>
              </a:rPr>
              <a:t>Өвчний түүхийн бичилт, түүний чанарт анхаарах шаардлагатайг мэдрүүлсэн.</a:t>
            </a:r>
          </a:p>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17</a:t>
            </a:fld>
            <a:endParaRPr lang="en-US" dirty="0"/>
          </a:p>
        </p:txBody>
      </p:sp>
    </p:spTree>
    <p:extLst>
      <p:ext uri="{BB962C8B-B14F-4D97-AF65-F5344CB8AC3E}">
        <p14:creationId xmlns:p14="http://schemas.microsoft.com/office/powerpoint/2010/main" val="1958673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sz="1200" dirty="0" smtClean="0">
                <a:latin typeface="Arial" pitchFamily="34" charset="0"/>
                <a:cs typeface="Arial" pitchFamily="34" charset="0"/>
              </a:rPr>
              <a:t>Зарим улс орнуудад тохиолдлын бүртгэлийн </a:t>
            </a:r>
            <a:r>
              <a:rPr lang="mn-MN" sz="1200" b="1" dirty="0" smtClean="0">
                <a:latin typeface="Arial" pitchFamily="34" charset="0"/>
                <a:cs typeface="Arial" pitchFamily="34" charset="0"/>
              </a:rPr>
              <a:t>тогтолцоог бүрдүүлсэн </a:t>
            </a:r>
            <a:r>
              <a:rPr lang="mn-MN" sz="1200" dirty="0" smtClean="0">
                <a:latin typeface="Arial" pitchFamily="34" charset="0"/>
                <a:cs typeface="Arial" pitchFamily="34" charset="0"/>
              </a:rPr>
              <a:t>байдаг. Шалтгаан, нөлөөлөх хүчин зүйлсийн бүртгэлийн мэдээний санг нэвтрүүлсэн байдаг. Мэдээлэлд </a:t>
            </a:r>
            <a:r>
              <a:rPr lang="mn-MN" sz="1200" b="1" dirty="0" smtClean="0">
                <a:latin typeface="Arial" pitchFamily="34" charset="0"/>
                <a:cs typeface="Arial" pitchFamily="34" charset="0"/>
              </a:rPr>
              <a:t>дүн шинжилгээ хийх тогтолцоог </a:t>
            </a:r>
            <a:r>
              <a:rPr lang="mn-MN" sz="1200" dirty="0" smtClean="0">
                <a:latin typeface="Arial" pitchFamily="34" charset="0"/>
                <a:cs typeface="Arial" pitchFamily="34" charset="0"/>
              </a:rPr>
              <a:t>бүрдүүлэн тохиолдол давтагдахаас  сэргийлэх зорилгоор олонд түгээдэг байна.</a:t>
            </a:r>
          </a:p>
        </p:txBody>
      </p:sp>
      <p:sp>
        <p:nvSpPr>
          <p:cNvPr id="4" name="Slide Number Placeholder 3"/>
          <p:cNvSpPr>
            <a:spLocks noGrp="1"/>
          </p:cNvSpPr>
          <p:nvPr>
            <p:ph type="sldNum" sz="quarter" idx="10"/>
          </p:nvPr>
        </p:nvSpPr>
        <p:spPr/>
        <p:txBody>
          <a:bodyPr/>
          <a:lstStyle/>
          <a:p>
            <a:fld id="{A8332972-9F32-4F48-9682-AF45DA2117B9}" type="slidenum">
              <a:rPr lang="en-US" smtClean="0"/>
              <a:t>18</a:t>
            </a:fld>
            <a:endParaRPr lang="en-US" dirty="0"/>
          </a:p>
        </p:txBody>
      </p:sp>
    </p:spTree>
    <p:extLst>
      <p:ext uri="{BB962C8B-B14F-4D97-AF65-F5344CB8AC3E}">
        <p14:creationId xmlns:p14="http://schemas.microsoft.com/office/powerpoint/2010/main" val="1878266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19</a:t>
            </a:fld>
            <a:endParaRPr lang="en-US" dirty="0"/>
          </a:p>
        </p:txBody>
      </p:sp>
    </p:spTree>
    <p:extLst>
      <p:ext uri="{BB962C8B-B14F-4D97-AF65-F5344CB8AC3E}">
        <p14:creationId xmlns:p14="http://schemas.microsoft.com/office/powerpoint/2010/main" val="1097285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21</a:t>
            </a:fld>
            <a:endParaRPr lang="en-US" dirty="0"/>
          </a:p>
        </p:txBody>
      </p:sp>
    </p:spTree>
    <p:extLst>
      <p:ext uri="{BB962C8B-B14F-4D97-AF65-F5344CB8AC3E}">
        <p14:creationId xmlns:p14="http://schemas.microsoft.com/office/powerpoint/2010/main" val="25556981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22</a:t>
            </a:fld>
            <a:endParaRPr lang="en-US" dirty="0"/>
          </a:p>
        </p:txBody>
      </p:sp>
    </p:spTree>
    <p:extLst>
      <p:ext uri="{BB962C8B-B14F-4D97-AF65-F5344CB8AC3E}">
        <p14:creationId xmlns:p14="http://schemas.microsoft.com/office/powerpoint/2010/main" val="3007620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2</a:t>
            </a:fld>
            <a:endParaRPr lang="en-US" dirty="0"/>
          </a:p>
        </p:txBody>
      </p:sp>
    </p:spTree>
    <p:extLst>
      <p:ext uri="{BB962C8B-B14F-4D97-AF65-F5344CB8AC3E}">
        <p14:creationId xmlns:p14="http://schemas.microsoft.com/office/powerpoint/2010/main" val="42415392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23</a:t>
            </a:fld>
            <a:endParaRPr lang="en-US" dirty="0"/>
          </a:p>
        </p:txBody>
      </p:sp>
    </p:spTree>
    <p:extLst>
      <p:ext uri="{BB962C8B-B14F-4D97-AF65-F5344CB8AC3E}">
        <p14:creationId xmlns:p14="http://schemas.microsoft.com/office/powerpoint/2010/main" val="1197111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24</a:t>
            </a:fld>
            <a:endParaRPr lang="en-US" dirty="0"/>
          </a:p>
        </p:txBody>
      </p:sp>
    </p:spTree>
    <p:extLst>
      <p:ext uri="{BB962C8B-B14F-4D97-AF65-F5344CB8AC3E}">
        <p14:creationId xmlns:p14="http://schemas.microsoft.com/office/powerpoint/2010/main" val="3256243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25</a:t>
            </a:fld>
            <a:endParaRPr lang="en-US" dirty="0"/>
          </a:p>
        </p:txBody>
      </p:sp>
    </p:spTree>
    <p:extLst>
      <p:ext uri="{BB962C8B-B14F-4D97-AF65-F5344CB8AC3E}">
        <p14:creationId xmlns:p14="http://schemas.microsoft.com/office/powerpoint/2010/main" val="35990137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26</a:t>
            </a:fld>
            <a:endParaRPr lang="en-US" dirty="0"/>
          </a:p>
        </p:txBody>
      </p:sp>
    </p:spTree>
    <p:extLst>
      <p:ext uri="{BB962C8B-B14F-4D97-AF65-F5344CB8AC3E}">
        <p14:creationId xmlns:p14="http://schemas.microsoft.com/office/powerpoint/2010/main" val="3232573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27</a:t>
            </a:fld>
            <a:endParaRPr lang="en-US" dirty="0"/>
          </a:p>
        </p:txBody>
      </p:sp>
    </p:spTree>
    <p:extLst>
      <p:ext uri="{BB962C8B-B14F-4D97-AF65-F5344CB8AC3E}">
        <p14:creationId xmlns:p14="http://schemas.microsoft.com/office/powerpoint/2010/main" val="26439592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smtClean="0"/>
              <a:t>Пирамид дээшлэх тусам судалгааны нотолгооны</a:t>
            </a:r>
            <a:r>
              <a:rPr lang="mn-MN" baseline="0" dirty="0" smtClean="0"/>
              <a:t> түвшин нэмэгдэж, алдаа гарах магадлал нь буурдаг.</a:t>
            </a:r>
          </a:p>
          <a:p>
            <a:r>
              <a:rPr lang="en-US" baseline="0" dirty="0" smtClean="0"/>
              <a:t>Mechanistic studies-</a:t>
            </a:r>
            <a:r>
              <a:rPr lang="mn-MN" baseline="0" dirty="0" smtClean="0"/>
              <a:t>Механизм судалдаг</a:t>
            </a:r>
          </a:p>
          <a:p>
            <a:r>
              <a:rPr lang="en-US" dirty="0" smtClean="0"/>
              <a:t>expert opinion</a:t>
            </a:r>
            <a:r>
              <a:rPr lang="mn-MN" dirty="0" smtClean="0"/>
              <a:t>- Шинжээчийн дүгнэлт</a:t>
            </a:r>
          </a:p>
          <a:p>
            <a:r>
              <a:rPr lang="en-US" dirty="0" smtClean="0"/>
              <a:t>Case report-</a:t>
            </a:r>
            <a:r>
              <a:rPr lang="mn-MN" dirty="0" smtClean="0"/>
              <a:t>ямарваа</a:t>
            </a:r>
            <a:r>
              <a:rPr lang="mn-MN" baseline="0" dirty="0" smtClean="0"/>
              <a:t> нэгэн </a:t>
            </a:r>
            <a:r>
              <a:rPr lang="mn-MN" dirty="0" smtClean="0"/>
              <a:t>тохиолдол, үйл явдлыг </a:t>
            </a:r>
            <a:r>
              <a:rPr lang="mn-MN" baseline="0" dirty="0" smtClean="0"/>
              <a:t>бүртгэж судалдаг- чанарын судалгааны нэг арга</a:t>
            </a:r>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28</a:t>
            </a:fld>
            <a:endParaRPr lang="en-US" dirty="0"/>
          </a:p>
        </p:txBody>
      </p:sp>
    </p:spTree>
    <p:extLst>
      <p:ext uri="{BB962C8B-B14F-4D97-AF65-F5344CB8AC3E}">
        <p14:creationId xmlns:p14="http://schemas.microsoft.com/office/powerpoint/2010/main" val="30299442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sz="1200" dirty="0" smtClean="0">
                <a:latin typeface="Arial" pitchFamily="34" charset="0"/>
                <a:cs typeface="Arial" pitchFamily="34" charset="0"/>
              </a:rPr>
              <a:t>Ямарваа эмчилгээний  үр дүн</a:t>
            </a:r>
            <a:r>
              <a:rPr lang="mn-MN" sz="1200" baseline="0" dirty="0" smtClean="0">
                <a:latin typeface="Arial" pitchFamily="34" charset="0"/>
                <a:cs typeface="Arial" pitchFamily="34" charset="0"/>
              </a:rPr>
              <a:t> хэр байгааг</a:t>
            </a:r>
            <a:r>
              <a:rPr lang="mn-MN" sz="1200" dirty="0" smtClean="0">
                <a:latin typeface="Arial" pitchFamily="34" charset="0"/>
                <a:cs typeface="Arial" pitchFamily="34" charset="0"/>
              </a:rPr>
              <a:t> тогтооход ашигладаг/ аливаа арга хэмжээ авсан үед үйлчлүүлэгчийн аюулгүй байдал арга хэмжээ аваагүй контрол бүлэгтэй</a:t>
            </a:r>
            <a:r>
              <a:rPr lang="en-US" sz="1200" dirty="0" smtClean="0">
                <a:latin typeface="Arial" pitchFamily="34" charset="0"/>
                <a:cs typeface="Arial" pitchFamily="34" charset="0"/>
              </a:rPr>
              <a:t>/ </a:t>
            </a:r>
            <a:r>
              <a:rPr lang="en-US" sz="1200" b="1" dirty="0" smtClean="0">
                <a:latin typeface="Arial" pitchFamily="34" charset="0"/>
                <a:cs typeface="Arial" pitchFamily="34" charset="0"/>
              </a:rPr>
              <a:t>placebo/</a:t>
            </a:r>
            <a:r>
              <a:rPr lang="mn-MN" sz="1200" b="1" dirty="0" smtClean="0">
                <a:latin typeface="Arial" pitchFamily="34" charset="0"/>
                <a:cs typeface="Arial" pitchFamily="34" charset="0"/>
              </a:rPr>
              <a:t> </a:t>
            </a:r>
            <a:r>
              <a:rPr lang="mn-MN" sz="1200" dirty="0" smtClean="0">
                <a:latin typeface="Arial" pitchFamily="34" charset="0"/>
                <a:cs typeface="Arial" pitchFamily="34" charset="0"/>
              </a:rPr>
              <a:t>харьцуулахад хэрхэн өөрчлөгдсөнийг харьцуулж судална/</a:t>
            </a:r>
          </a:p>
          <a:p>
            <a:r>
              <a:rPr lang="mn-MN" sz="1200" dirty="0" smtClean="0">
                <a:latin typeface="Arial" pitchFamily="34" charset="0"/>
                <a:cs typeface="Arial" pitchFamily="34" charset="0"/>
              </a:rPr>
              <a:t>Санамсаргүй байдлаар бүлэгт хуваасан</a:t>
            </a:r>
          </a:p>
          <a:p>
            <a:r>
              <a:rPr lang="mn-MN" sz="1200" dirty="0" smtClean="0">
                <a:latin typeface="Arial" pitchFamily="34" charset="0"/>
                <a:cs typeface="Arial" pitchFamily="34" charset="0"/>
              </a:rPr>
              <a:t>Алдаа магадлалыг бууруулсан, нотолгооны түвшин өндөр</a:t>
            </a:r>
          </a:p>
          <a:p>
            <a:r>
              <a:rPr lang="mn-MN" sz="1200" dirty="0" smtClean="0">
                <a:latin typeface="Arial" pitchFamily="34" charset="0"/>
                <a:cs typeface="Arial" pitchFamily="34" charset="0"/>
              </a:rPr>
              <a:t>Шалтгаан үр дүнг тайлбарлаж чаддаг</a:t>
            </a:r>
            <a:r>
              <a:rPr lang="mn-MN" sz="1200" baseline="0" dirty="0" smtClean="0">
                <a:latin typeface="Arial" pitchFamily="34" charset="0"/>
                <a:cs typeface="Arial" pitchFamily="34" charset="0"/>
              </a:rPr>
              <a:t> арга</a:t>
            </a:r>
            <a:endParaRPr lang="en-US" sz="1200" baseline="0" dirty="0" smtClean="0">
              <a:latin typeface="Arial" pitchFamily="34" charset="0"/>
              <a:cs typeface="Arial" pitchFamily="34" charset="0"/>
            </a:endParaRPr>
          </a:p>
          <a:p>
            <a:r>
              <a:rPr lang="en-US" sz="1200" b="1" baseline="0" dirty="0" smtClean="0">
                <a:latin typeface="Arial" pitchFamily="34" charset="0"/>
                <a:cs typeface="Arial" pitchFamily="34" charset="0"/>
              </a:rPr>
              <a:t>Blinded, double-blinded</a:t>
            </a:r>
            <a:endParaRPr lang="mn-MN" sz="1200" b="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8332972-9F32-4F48-9682-AF45DA2117B9}" type="slidenum">
              <a:rPr lang="en-US" smtClean="0"/>
              <a:t>29</a:t>
            </a:fld>
            <a:endParaRPr lang="en-US" dirty="0"/>
          </a:p>
        </p:txBody>
      </p:sp>
    </p:spTree>
    <p:extLst>
      <p:ext uri="{BB962C8B-B14F-4D97-AF65-F5344CB8AC3E}">
        <p14:creationId xmlns:p14="http://schemas.microsoft.com/office/powerpoint/2010/main" val="14262490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smtClean="0"/>
              <a:t>Судлаач</a:t>
            </a:r>
            <a:r>
              <a:rPr lang="mn-MN" baseline="0" dirty="0" smtClean="0"/>
              <a:t> судалгааны асуудлаа тодорхойлоод судалгааны төлөвлөгөө боловсруулж төлөвлөгөөний дагуу өмнө нь хийгдсэн судалгаануудыг хайж олно, судалгаануудаа уншаад</a:t>
            </a:r>
            <a:r>
              <a:rPr lang="en-US" baseline="0" dirty="0" smtClean="0"/>
              <a:t> </a:t>
            </a:r>
            <a:r>
              <a:rPr lang="mn-MN" baseline="0" dirty="0" smtClean="0"/>
              <a:t> хатуу шалгуурын дагуу шүүж, асуудалд хамааралтайнуудыг нь ялгана.Ялгасан судалгаануудынхаа датаг цуглуулна, датаны чанарт үнэлгээ өгнө, нэгтгэж дүгнэлт гаргана. Багаар ажиллаж багийн гишүүд дүгнэлтээ тус тусдаа гаргана. </a:t>
            </a:r>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30</a:t>
            </a:fld>
            <a:endParaRPr lang="en-US" dirty="0"/>
          </a:p>
        </p:txBody>
      </p:sp>
    </p:spTree>
    <p:extLst>
      <p:ext uri="{BB962C8B-B14F-4D97-AF65-F5344CB8AC3E}">
        <p14:creationId xmlns:p14="http://schemas.microsoft.com/office/powerpoint/2010/main" val="31871035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smtClean="0"/>
              <a:t>Судалгаанаас</a:t>
            </a:r>
            <a:r>
              <a:rPr lang="mn-MN" baseline="0" dirty="0" smtClean="0"/>
              <a:t> гарсан дүгнэлтээр  а</a:t>
            </a:r>
            <a:r>
              <a:rPr lang="mn-MN" dirty="0" smtClean="0"/>
              <a:t>ливаа </a:t>
            </a:r>
            <a:r>
              <a:rPr lang="mn-MN" b="1" dirty="0" smtClean="0"/>
              <a:t>үр дагавар </a:t>
            </a:r>
            <a:r>
              <a:rPr lang="mn-MN" dirty="0" smtClean="0"/>
              <a:t>нь ямар </a:t>
            </a:r>
            <a:r>
              <a:rPr lang="mn-MN" b="1" dirty="0" smtClean="0"/>
              <a:t>нэгэн нөлөөлсөн хүчин зүйлтэй хамааралтай </a:t>
            </a:r>
            <a:r>
              <a:rPr lang="mn-MN" dirty="0" smtClean="0"/>
              <a:t>байна</a:t>
            </a:r>
            <a:r>
              <a:rPr lang="mn-MN" baseline="0" dirty="0" smtClean="0"/>
              <a:t> гэдэг нь шууд утгаараа түүний шалтгаан гэсэн үг биш юм. Шалтгаан, үр дагаврын хамаарлыг тогтоохдоо болгоомжтой хандаж </a:t>
            </a:r>
            <a:r>
              <a:rPr lang="en-US" baseline="0" dirty="0" err="1" smtClean="0"/>
              <a:t>Dradford-Hii</a:t>
            </a:r>
            <a:r>
              <a:rPr lang="en-US" baseline="0" dirty="0" smtClean="0"/>
              <a:t>-</a:t>
            </a:r>
            <a:r>
              <a:rPr lang="mn-MN" baseline="0" dirty="0" smtClean="0"/>
              <a:t>ийн шалгуурын дагуу үнэлгээ хийх шаардлагатай. Хамаарал нь хэр хүчтэй, хэр тогтвортой/ өөр газар, өөр хүн, өөр цаг хугацаанд, өөр нөхцөлд судалгааг хийхэд үр дүн адил байна уу/, үр дагавар нь хэр өвөрмөц вэ, шалтгаан, нөлөөлсөн хүчин зүйл нь цаг хугацааны хувьд үр дүнгийнхээ өмнө нь тохиолдсон байна уу, шалтгааны эрчим нэмэгдэхэд үр дагаврын хэмжээ бас нэмэгдэж байна уу, шалтгаан үр дагаварын хамаарлыг тайлбарлах боломжтой байна уу, хэр үнэмшилтэй вэ, бидний уламжлалт суурь мэдлэгт хэр нийцэж бн вэ, туршиж үзэхэд үр дагавар адил байна уу, ижил төрлийн шалтгаан хамаарлыг судалсан судалгаа хийгдсэн байна уу гм шалгуурыг нягтлах шаардлагатай</a:t>
            </a:r>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31</a:t>
            </a:fld>
            <a:endParaRPr lang="en-US" dirty="0"/>
          </a:p>
        </p:txBody>
      </p:sp>
    </p:spTree>
    <p:extLst>
      <p:ext uri="{BB962C8B-B14F-4D97-AF65-F5344CB8AC3E}">
        <p14:creationId xmlns:p14="http://schemas.microsoft.com/office/powerpoint/2010/main" val="8389301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mn-MN" sz="1200" dirty="0" smtClean="0">
                <a:latin typeface="Arial" pitchFamily="34" charset="0"/>
                <a:cs typeface="Arial" pitchFamily="34" charset="0"/>
              </a:rPr>
              <a:t>Судалгааны зорилгоос хамаарч ямар судалгааны арга сонгох талаар дэлгэрэнгүй бичсэн байгаа.</a:t>
            </a:r>
            <a:endParaRPr lang="en-US" sz="12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8332972-9F32-4F48-9682-AF45DA2117B9}" type="slidenum">
              <a:rPr lang="en-US" smtClean="0"/>
              <a:t>32</a:t>
            </a:fld>
            <a:endParaRPr lang="en-US" dirty="0"/>
          </a:p>
        </p:txBody>
      </p:sp>
    </p:spTree>
    <p:extLst>
      <p:ext uri="{BB962C8B-B14F-4D97-AF65-F5344CB8AC3E}">
        <p14:creationId xmlns:p14="http://schemas.microsoft.com/office/powerpoint/2010/main" val="192519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smtClean="0"/>
              <a:t>Англи улс-Бристол хотын Хүүхдийн зүрхний мэс заслын үргэлжлэх хугацаа, нас баралт их байсныг анзаараад судалгаа хийсэн. Статисик үзүүлэлт, өвчний түүхээс гадна мэргэжлийн нийгэмлэг холбоодын мэдээ, эмч нарын хувийн тэмдэглэл, нас барсан хүүхдүүдийн эцэг эхтэй холбоо тогтоож судалгаа хийсэн. Энэ төрлийн үйлчилгээ үзүүлдэг 12 эмнэлгийн нас баралтын үзүүлэлттэй харьцуулан 2 дахин их байгааг илрүүлээд арга хэмжээ авсан. Дарга нарыг халж, мэс засал хийх эрхийг хассан.</a:t>
            </a:r>
          </a:p>
          <a:p>
            <a:r>
              <a:rPr lang="mn-MN" dirty="0" smtClean="0"/>
              <a:t>Амаржих газарт эх амралтын өдөр, ажлын өдөр амаржих нь нярайн нас баралтын түвшинтэй хамаарал байгаа эсэхийг судалсан. Амралтын өдөр мэндэлсэн нярай дутуу төрөх, төрснөөс хойш 7 хоногийн дотор эмнэлэгт нас барах, төрөх явцад гэмтэх, халдвар авах, төрснөөс хойш 3 хоногтойдоо эмнэлэгт хэвтэх магадлал их байгааг илрүүлсэн. Эмч нарын тооноос хамааралгүй болох нь тогтоогдсон.</a:t>
            </a:r>
            <a:endParaRPr lang="en-US" dirty="0" smtClean="0"/>
          </a:p>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3</a:t>
            </a:fld>
            <a:endParaRPr lang="en-US" dirty="0"/>
          </a:p>
        </p:txBody>
      </p:sp>
    </p:spTree>
    <p:extLst>
      <p:ext uri="{BB962C8B-B14F-4D97-AF65-F5344CB8AC3E}">
        <p14:creationId xmlns:p14="http://schemas.microsoft.com/office/powerpoint/2010/main" val="33155755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33</a:t>
            </a:fld>
            <a:endParaRPr lang="en-US" dirty="0"/>
          </a:p>
        </p:txBody>
      </p:sp>
    </p:spTree>
    <p:extLst>
      <p:ext uri="{BB962C8B-B14F-4D97-AF65-F5344CB8AC3E}">
        <p14:creationId xmlns:p14="http://schemas.microsoft.com/office/powerpoint/2010/main" val="2519108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smtClean="0"/>
              <a:t>Вебинаараас</a:t>
            </a:r>
            <a:r>
              <a:rPr lang="mn-MN" baseline="0" dirty="0" smtClean="0"/>
              <a:t> гадна арай ойлгомжтой болгох үүднээс нэмэлт материал ашиглан бэлдсэн.</a:t>
            </a:r>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4</a:t>
            </a:fld>
            <a:endParaRPr lang="en-US" dirty="0"/>
          </a:p>
        </p:txBody>
      </p:sp>
    </p:spTree>
    <p:extLst>
      <p:ext uri="{BB962C8B-B14F-4D97-AF65-F5344CB8AC3E}">
        <p14:creationId xmlns:p14="http://schemas.microsoft.com/office/powerpoint/2010/main" val="577146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mn-MN" dirty="0" smtClean="0"/>
              <a:t>Үйлчлүүлэгчийн</a:t>
            </a:r>
            <a:r>
              <a:rPr lang="mn-MN" baseline="0" dirty="0" smtClean="0"/>
              <a:t> аюулгүй байдлын талаарх судалгаа, шинжилгээний ажлыг олон янзаар ангилдаг. Бүхий л судалгаануудын адилаар туршилтын болон ажиглалтын гэж үндсэн том 2 бүлэгт хуваадаг.  Үйлчлүүлэгчийн аюулгүй байдлын судалгааг чиглэлийн хувьд  ерөнхийд нь 3 хувааж үздэг.</a:t>
            </a:r>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5</a:t>
            </a:fld>
            <a:endParaRPr lang="en-US" dirty="0"/>
          </a:p>
        </p:txBody>
      </p:sp>
    </p:spTree>
    <p:extLst>
      <p:ext uri="{BB962C8B-B14F-4D97-AF65-F5344CB8AC3E}">
        <p14:creationId xmlns:p14="http://schemas.microsoft.com/office/powerpoint/2010/main" val="1088892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7</a:t>
            </a:fld>
            <a:endParaRPr lang="en-US" dirty="0"/>
          </a:p>
        </p:txBody>
      </p:sp>
    </p:spTree>
    <p:extLst>
      <p:ext uri="{BB962C8B-B14F-4D97-AF65-F5344CB8AC3E}">
        <p14:creationId xmlns:p14="http://schemas.microsoft.com/office/powerpoint/2010/main" val="2213824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smtClean="0"/>
              <a:t>Сайн судалгааны</a:t>
            </a:r>
            <a:r>
              <a:rPr lang="mn-MN" baseline="0" dirty="0" smtClean="0"/>
              <a:t> ажил хийхийн тулд хамгийн түрүүнд судалгааны асуудлаа маш сайн, зөв тодорхойлсон байх шаардлагатай. Өөрөөр хэлбэл асуултаа зөв тодорхойлж гаргаж ирэх шаардлагатай. ҮАБ-ын судалгааны олон асуултууд байж болно. Жишээлбэл</a:t>
            </a:r>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9</a:t>
            </a:fld>
            <a:endParaRPr lang="en-US" dirty="0"/>
          </a:p>
        </p:txBody>
      </p:sp>
    </p:spTree>
    <p:extLst>
      <p:ext uri="{BB962C8B-B14F-4D97-AF65-F5344CB8AC3E}">
        <p14:creationId xmlns:p14="http://schemas.microsoft.com/office/powerpoint/2010/main" val="936503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smtClean="0"/>
              <a:t>1 судалгаанд олон төрлийн аргыг хэрэглэж тулгамдсан</a:t>
            </a:r>
            <a:r>
              <a:rPr lang="mn-MN" baseline="0" dirty="0" smtClean="0"/>
              <a:t> асуудлын өөр өөр өнцгийг тодорхойлж болно.</a:t>
            </a:r>
          </a:p>
          <a:p>
            <a:r>
              <a:rPr lang="mn-MN" sz="1200" b="1" dirty="0" smtClean="0">
                <a:latin typeface="Arial" pitchFamily="34" charset="0"/>
                <a:cs typeface="Arial" pitchFamily="34" charset="0"/>
              </a:rPr>
              <a:t>Нэршилд</a:t>
            </a:r>
            <a:r>
              <a:rPr lang="mn-MN" sz="1200" dirty="0" smtClean="0">
                <a:latin typeface="Arial" pitchFamily="34" charset="0"/>
                <a:cs typeface="Arial" pitchFamily="34" charset="0"/>
              </a:rPr>
              <a:t> Манайд ЭМС-ын 2019 онй А/566 тоот тушаал/</a:t>
            </a:r>
          </a:p>
          <a:p>
            <a:pPr marL="0" indent="0">
              <a:buNone/>
            </a:pPr>
            <a:r>
              <a:rPr lang="mn-MN" sz="1200" dirty="0" smtClean="0">
                <a:latin typeface="Arial" pitchFamily="34" charset="0"/>
                <a:cs typeface="Arial" pitchFamily="34" charset="0"/>
              </a:rPr>
              <a:t>/Судалгаа хийхийн өмнө тодорхойлолтуудыг  нягтлах шаардлагатай</a:t>
            </a:r>
          </a:p>
          <a:p>
            <a:pPr marL="0" indent="0">
              <a:buNone/>
            </a:pPr>
            <a:r>
              <a:rPr lang="mn-MN" sz="1200" dirty="0" smtClean="0">
                <a:latin typeface="Arial" pitchFamily="34" charset="0"/>
                <a:cs typeface="Arial" pitchFamily="34" charset="0"/>
              </a:rPr>
              <a:t> тохиолдол/1А,/, алдах дөхсөн тохиодол/1Б/, таагүй тохиолдол/ 2/, ноцтой тохиолдол/3/ -д алийг хамаарах </a:t>
            </a:r>
          </a:p>
          <a:p>
            <a:pPr marL="0" marR="0" indent="0" algn="l" defTabSz="914400" rtl="0" eaLnBrk="1" fontAlgn="auto" latinLnBrk="0" hangingPunct="1">
              <a:lnSpc>
                <a:spcPct val="100000"/>
              </a:lnSpc>
              <a:spcBef>
                <a:spcPts val="0"/>
              </a:spcBef>
              <a:spcAft>
                <a:spcPts val="0"/>
              </a:spcAft>
              <a:buClrTx/>
              <a:buSzTx/>
              <a:buFontTx/>
              <a:buNone/>
              <a:tabLst/>
              <a:defRPr/>
            </a:pPr>
            <a:r>
              <a:rPr lang="mn-MN" sz="1200" b="1" dirty="0" smtClean="0">
                <a:latin typeface="Arial" pitchFamily="34" charset="0"/>
                <a:cs typeface="Arial" pitchFamily="34" charset="0"/>
              </a:rPr>
              <a:t>Тохиолдол, алдах дөхсөн тохиолдол бүр таагүй, ноцтой тохиолдолд хүргэдэггүй, таагүй, ноцтой тохиодол бүрийн шалтгаан нь  эмнэлгийн алдаа биш үйлчлүүлэгчийн хэт мэдрэг байдалтай ч холбоотой ч байж болно гэдгийг анхаарах хэрэгтэй.</a:t>
            </a:r>
            <a:endParaRPr lang="mn-MN" sz="1200" dirty="0" smtClean="0">
              <a:latin typeface="Arial" pitchFamily="34" charset="0"/>
              <a:cs typeface="Arial" pitchFamily="34" charset="0"/>
            </a:endParaRPr>
          </a:p>
          <a:p>
            <a:pPr marL="0" indent="0">
              <a:buNone/>
            </a:pPr>
            <a:endParaRPr lang="en-US" b="1" dirty="0"/>
          </a:p>
        </p:txBody>
      </p:sp>
      <p:sp>
        <p:nvSpPr>
          <p:cNvPr id="4" name="Slide Number Placeholder 3"/>
          <p:cNvSpPr>
            <a:spLocks noGrp="1"/>
          </p:cNvSpPr>
          <p:nvPr>
            <p:ph type="sldNum" sz="quarter" idx="10"/>
          </p:nvPr>
        </p:nvSpPr>
        <p:spPr/>
        <p:txBody>
          <a:bodyPr/>
          <a:lstStyle/>
          <a:p>
            <a:fld id="{A8332972-9F32-4F48-9682-AF45DA2117B9}" type="slidenum">
              <a:rPr lang="en-US" smtClean="0"/>
              <a:t>10</a:t>
            </a:fld>
            <a:endParaRPr lang="en-US" dirty="0"/>
          </a:p>
        </p:txBody>
      </p:sp>
    </p:spTree>
    <p:extLst>
      <p:ext uri="{BB962C8B-B14F-4D97-AF65-F5344CB8AC3E}">
        <p14:creationId xmlns:p14="http://schemas.microsoft.com/office/powerpoint/2010/main" val="2289657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dirty="0" smtClean="0"/>
              <a:t>Тоон судалгааны </a:t>
            </a:r>
            <a:r>
              <a:rPr lang="mn-MN" dirty="0" smtClean="0"/>
              <a:t>аргууд  голдуу</a:t>
            </a:r>
            <a:r>
              <a:rPr lang="mn-MN" baseline="0" dirty="0" smtClean="0"/>
              <a:t> </a:t>
            </a:r>
            <a:r>
              <a:rPr lang="mn-MN" b="1" baseline="0" dirty="0" smtClean="0"/>
              <a:t>үйл явдал, тохиолдыг тоолж </a:t>
            </a:r>
            <a:r>
              <a:rPr lang="mn-MN" baseline="0" dirty="0" smtClean="0"/>
              <a:t>, </a:t>
            </a:r>
            <a:r>
              <a:rPr lang="mn-MN" b="1" baseline="0" dirty="0" smtClean="0"/>
              <a:t>хэмжиж,  </a:t>
            </a:r>
            <a:r>
              <a:rPr lang="mn-MN" dirty="0" smtClean="0"/>
              <a:t>тоон үзүүлэлтээр тодорхойлсны</a:t>
            </a:r>
            <a:r>
              <a:rPr lang="mn-MN" baseline="0" dirty="0" smtClean="0"/>
              <a:t> үндсэн дээр </a:t>
            </a:r>
            <a:r>
              <a:rPr lang="mn-MN" dirty="0" smtClean="0"/>
              <a:t> хүн амын дундах</a:t>
            </a:r>
            <a:r>
              <a:rPr lang="mn-MN" baseline="0" dirty="0" smtClean="0"/>
              <a:t> </a:t>
            </a:r>
            <a:r>
              <a:rPr lang="mn-MN" dirty="0" smtClean="0"/>
              <a:t> тархалтыг тодорхолж</a:t>
            </a:r>
            <a:r>
              <a:rPr lang="mn-MN" baseline="0" dirty="0" smtClean="0"/>
              <a:t> гаргаж ирдэг </a:t>
            </a:r>
            <a:r>
              <a:rPr lang="mn-MN" dirty="0" smtClean="0"/>
              <a:t>судалгааны төрөл ба</a:t>
            </a:r>
            <a:r>
              <a:rPr lang="mn-MN" baseline="0" dirty="0" smtClean="0"/>
              <a:t> бодлого боловсруулагчид шийдвэр гаргахад түлхүү ашиглагддаг. Судалгаанд хамрагчид биш судлаачид тодорхойлдог.</a:t>
            </a:r>
            <a:r>
              <a:rPr lang="mn-MN" b="1" baseline="0" dirty="0" smtClean="0"/>
              <a:t>Түүвэрт хамрагдсан </a:t>
            </a:r>
            <a:r>
              <a:rPr lang="mn-MN" baseline="0" dirty="0" smtClean="0"/>
              <a:t>хүн амын дунд /насны бүлэг, хүйс/ төлөөлөлдөө л найдвартай.</a:t>
            </a:r>
          </a:p>
          <a:p>
            <a:r>
              <a:rPr lang="mn-MN" b="1" baseline="0" dirty="0" smtClean="0"/>
              <a:t>Чанарын судалгааны </a:t>
            </a:r>
            <a:r>
              <a:rPr lang="mn-MN" baseline="0" dirty="0" smtClean="0"/>
              <a:t>аргууд үйл явдлын шалтгаан хамаарлыг түлхүү тайлбарлах ба судалгаанд хамрагдаж буй хүмүүсийн үзэл бодлоор тодорхойлогддог. Тэдний хэлсэн үг, үзэл бодолд анализ хийх замаар судалгаа хийдэг./ Ажиглалтын тэмдэглэл, зураг, видео, ярилцлагын аудио зэрэг материалыг ашигладаг ба нотолгоо, баталгааны түвшин, найдвартай байдал сул. Цаг их зарцуулдаг, цуглуулсан мэдээллийг бусадтай хуваалцахад хүндрэлтэй.</a:t>
            </a:r>
            <a:endParaRPr lang="en-US" dirty="0"/>
          </a:p>
        </p:txBody>
      </p:sp>
      <p:sp>
        <p:nvSpPr>
          <p:cNvPr id="4" name="Slide Number Placeholder 3"/>
          <p:cNvSpPr>
            <a:spLocks noGrp="1"/>
          </p:cNvSpPr>
          <p:nvPr>
            <p:ph type="sldNum" sz="quarter" idx="10"/>
          </p:nvPr>
        </p:nvSpPr>
        <p:spPr/>
        <p:txBody>
          <a:bodyPr/>
          <a:lstStyle/>
          <a:p>
            <a:fld id="{A8332972-9F32-4F48-9682-AF45DA2117B9}" type="slidenum">
              <a:rPr lang="en-US" smtClean="0"/>
              <a:t>11</a:t>
            </a:fld>
            <a:endParaRPr lang="en-US" dirty="0"/>
          </a:p>
        </p:txBody>
      </p:sp>
    </p:spTree>
    <p:extLst>
      <p:ext uri="{BB962C8B-B14F-4D97-AF65-F5344CB8AC3E}">
        <p14:creationId xmlns:p14="http://schemas.microsoft.com/office/powerpoint/2010/main" val="51816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6/30/2021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fontScale="90000"/>
          </a:bodyPr>
          <a:lstStyle/>
          <a:p>
            <a:r>
              <a:rPr lang="mn-MN" sz="4000" dirty="0" smtClean="0">
                <a:latin typeface="Arial" pitchFamily="34" charset="0"/>
                <a:cs typeface="Arial" pitchFamily="34" charset="0"/>
              </a:rPr>
              <a:t/>
            </a:r>
            <a:br>
              <a:rPr lang="mn-MN" sz="4000" dirty="0" smtClean="0">
                <a:latin typeface="Arial" pitchFamily="34" charset="0"/>
                <a:cs typeface="Arial" pitchFamily="34" charset="0"/>
              </a:rPr>
            </a:br>
            <a:r>
              <a:rPr lang="mn-MN" sz="4000" dirty="0">
                <a:latin typeface="Arial" pitchFamily="34" charset="0"/>
                <a:cs typeface="Arial" pitchFamily="34" charset="0"/>
              </a:rPr>
              <a:t/>
            </a:r>
            <a:br>
              <a:rPr lang="mn-MN" sz="4000" dirty="0">
                <a:latin typeface="Arial" pitchFamily="34" charset="0"/>
                <a:cs typeface="Arial" pitchFamily="34" charset="0"/>
              </a:rPr>
            </a:br>
            <a:r>
              <a:rPr lang="mn-MN" sz="4000" dirty="0" smtClean="0">
                <a:latin typeface="Arial" pitchFamily="34" charset="0"/>
                <a:cs typeface="Arial" pitchFamily="34" charset="0"/>
              </a:rPr>
              <a:t/>
            </a:r>
            <a:br>
              <a:rPr lang="mn-MN" sz="4000" dirty="0" smtClean="0">
                <a:latin typeface="Arial" pitchFamily="34" charset="0"/>
                <a:cs typeface="Arial" pitchFamily="34" charset="0"/>
              </a:rPr>
            </a:br>
            <a:r>
              <a:rPr lang="mn-MN" sz="4000" b="1" dirty="0" smtClean="0">
                <a:solidFill>
                  <a:schemeClr val="tx2">
                    <a:lumMod val="60000"/>
                    <a:lumOff val="40000"/>
                  </a:schemeClr>
                </a:solidFill>
                <a:latin typeface="Arial" pitchFamily="34" charset="0"/>
                <a:cs typeface="Arial" pitchFamily="34" charset="0"/>
              </a:rPr>
              <a:t>Үйлчлүүлэгчийн аюулгүй байдлын  судалгааны аргууд</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3200" dirty="0">
                <a:latin typeface="Arial" pitchFamily="34" charset="0"/>
                <a:cs typeface="Arial" pitchFamily="34" charset="0"/>
              </a:rPr>
              <a:t/>
            </a:r>
            <a:br>
              <a:rPr lang="en-US" sz="3200" dirty="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mn-MN" sz="3200" dirty="0" smtClean="0">
                <a:latin typeface="Arial" pitchFamily="34" charset="0"/>
                <a:cs typeface="Arial" pitchFamily="34" charset="0"/>
              </a:rPr>
              <a:t/>
            </a:r>
            <a:br>
              <a:rPr lang="mn-MN" sz="3200" dirty="0" smtClean="0">
                <a:latin typeface="Arial" pitchFamily="34" charset="0"/>
                <a:cs typeface="Arial" pitchFamily="34" charset="0"/>
              </a:rPr>
            </a:br>
            <a:r>
              <a:rPr lang="en-US" sz="2700" dirty="0" smtClean="0">
                <a:latin typeface="Arial" pitchFamily="34" charset="0"/>
                <a:cs typeface="Arial" pitchFamily="34" charset="0"/>
              </a:rPr>
              <a:t>Ana Luisa </a:t>
            </a:r>
            <a:r>
              <a:rPr lang="en-US" sz="2700" dirty="0" err="1" smtClean="0">
                <a:latin typeface="Arial" pitchFamily="34" charset="0"/>
                <a:cs typeface="Arial" pitchFamily="34" charset="0"/>
              </a:rPr>
              <a:t>Neves</a:t>
            </a:r>
            <a:r>
              <a:rPr lang="en-US" sz="2700" dirty="0" smtClean="0">
                <a:latin typeface="Arial" pitchFamily="34" charset="0"/>
                <a:cs typeface="Arial" pitchFamily="34" charset="0"/>
              </a:rPr>
              <a:t>,</a:t>
            </a:r>
            <a:r>
              <a:rPr lang="mn-MN" sz="2700" dirty="0" smtClean="0">
                <a:latin typeface="Arial" pitchFamily="34" charset="0"/>
                <a:cs typeface="Arial" pitchFamily="34" charset="0"/>
              </a:rPr>
              <a:t> </a:t>
            </a:r>
            <a:r>
              <a:rPr lang="en-US" sz="2700" dirty="0" smtClean="0">
                <a:latin typeface="Arial" pitchFamily="34" charset="0"/>
                <a:cs typeface="Arial" pitchFamily="34" charset="0"/>
              </a:rPr>
              <a:t>Imperial college of London</a:t>
            </a:r>
            <a:r>
              <a:rPr lang="mn-MN" sz="2700" dirty="0" smtClean="0">
                <a:latin typeface="Arial" pitchFamily="34" charset="0"/>
                <a:cs typeface="Arial" pitchFamily="34" charset="0"/>
              </a:rPr>
              <a:t/>
            </a:r>
            <a:br>
              <a:rPr lang="mn-MN" sz="2700" dirty="0" smtClean="0">
                <a:latin typeface="Arial" pitchFamily="34" charset="0"/>
                <a:cs typeface="Arial" pitchFamily="34" charset="0"/>
              </a:rPr>
            </a:br>
            <a:r>
              <a:rPr lang="mn-MN" sz="2700" dirty="0" smtClean="0">
                <a:latin typeface="Arial" pitchFamily="34" charset="0"/>
                <a:cs typeface="Arial" pitchFamily="34" charset="0"/>
              </a:rPr>
              <a:t> ДЭМБ</a:t>
            </a:r>
            <a:r>
              <a:rPr lang="en-US" sz="2700" dirty="0">
                <a:latin typeface="Arial" pitchFamily="34" charset="0"/>
                <a:cs typeface="Arial" pitchFamily="34" charset="0"/>
              </a:rPr>
              <a:t>, </a:t>
            </a:r>
            <a:r>
              <a:rPr lang="mn-MN" sz="2700" dirty="0">
                <a:latin typeface="Arial" pitchFamily="34" charset="0"/>
                <a:cs typeface="Arial" pitchFamily="34" charset="0"/>
              </a:rPr>
              <a:t>цуврал </a:t>
            </a:r>
            <a:r>
              <a:rPr lang="mn-MN" sz="2700" dirty="0" smtClean="0">
                <a:latin typeface="Arial" pitchFamily="34" charset="0"/>
                <a:cs typeface="Arial" pitchFamily="34" charset="0"/>
              </a:rPr>
              <a:t>вебинар, 2021.06.16</a:t>
            </a:r>
            <a:r>
              <a:rPr lang="mn-MN" sz="2800" dirty="0">
                <a:latin typeface="Arial" pitchFamily="34" charset="0"/>
                <a:cs typeface="Arial" pitchFamily="34" charset="0"/>
              </a:rPr>
              <a:t/>
            </a:r>
            <a:br>
              <a:rPr lang="mn-MN" sz="2800" dirty="0">
                <a:latin typeface="Arial" pitchFamily="34" charset="0"/>
                <a:cs typeface="Arial" pitchFamily="34" charset="0"/>
              </a:rPr>
            </a:br>
            <a:endParaRPr lang="en-US" sz="3200" dirty="0">
              <a:latin typeface="Arial" pitchFamily="34" charset="0"/>
              <a:cs typeface="Arial" pitchFamily="34" charset="0"/>
            </a:endParaRPr>
          </a:p>
        </p:txBody>
      </p:sp>
      <p:sp>
        <p:nvSpPr>
          <p:cNvPr id="3" name="Subtitle 2"/>
          <p:cNvSpPr>
            <a:spLocks noGrp="1"/>
          </p:cNvSpPr>
          <p:nvPr>
            <p:ph type="subTitle" idx="1"/>
          </p:nvPr>
        </p:nvSpPr>
        <p:spPr>
          <a:xfrm>
            <a:off x="1371600" y="4648200"/>
            <a:ext cx="6400800" cy="990600"/>
          </a:xfrm>
        </p:spPr>
        <p:txBody>
          <a:bodyPr>
            <a:noAutofit/>
          </a:bodyPr>
          <a:lstStyle/>
          <a:p>
            <a:endParaRPr lang="mn-MN" sz="2000" dirty="0">
              <a:latin typeface="Arial" pitchFamily="34" charset="0"/>
              <a:cs typeface="Arial" pitchFamily="34" charset="0"/>
            </a:endParaRPr>
          </a:p>
          <a:p>
            <a:r>
              <a:rPr lang="mn-MN" sz="2400" dirty="0" smtClean="0">
                <a:solidFill>
                  <a:schemeClr val="tx1"/>
                </a:solidFill>
                <a:latin typeface="Arial" pitchFamily="34" charset="0"/>
                <a:cs typeface="Arial" pitchFamily="34" charset="0"/>
              </a:rPr>
              <a:t>Орчуулга, ЭМХТ, </a:t>
            </a:r>
            <a:r>
              <a:rPr lang="mn-MN" sz="2400" dirty="0" smtClean="0">
                <a:solidFill>
                  <a:schemeClr val="tx1"/>
                </a:solidFill>
                <a:latin typeface="Arial" pitchFamily="34" charset="0"/>
                <a:cs typeface="Arial" pitchFamily="34" charset="0"/>
              </a:rPr>
              <a:t>МИА</a:t>
            </a:r>
            <a:r>
              <a:rPr lang="en-US" sz="2400" dirty="0" smtClean="0">
                <a:solidFill>
                  <a:schemeClr val="tx1"/>
                </a:solidFill>
                <a:latin typeface="Arial" pitchFamily="34" charset="0"/>
                <a:cs typeface="Arial" pitchFamily="34" charset="0"/>
              </a:rPr>
              <a:t> </a:t>
            </a:r>
            <a:r>
              <a:rPr lang="mn-MN" sz="2400" dirty="0" smtClean="0">
                <a:solidFill>
                  <a:schemeClr val="tx1"/>
                </a:solidFill>
                <a:latin typeface="Arial" pitchFamily="34" charset="0"/>
                <a:cs typeface="Arial" pitchFamily="34" charset="0"/>
              </a:rPr>
              <a:t>Л.Бор</a:t>
            </a:r>
            <a:endParaRPr lang="en-U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076632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mn-MN" dirty="0" smtClean="0">
                <a:latin typeface="Arial" pitchFamily="34" charset="0"/>
                <a:cs typeface="Arial" pitchFamily="34" charset="0"/>
              </a:rPr>
              <a:t>Анхаарах зүйлс</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371600"/>
            <a:ext cx="8382000" cy="5257800"/>
          </a:xfrm>
        </p:spPr>
        <p:txBody>
          <a:bodyPr>
            <a:normAutofit fontScale="25000" lnSpcReduction="20000"/>
          </a:bodyPr>
          <a:lstStyle/>
          <a:p>
            <a:r>
              <a:rPr lang="mn-MN" sz="8800" dirty="0" smtClean="0">
                <a:latin typeface="Arial" pitchFamily="34" charset="0"/>
                <a:cs typeface="Arial" pitchFamily="34" charset="0"/>
              </a:rPr>
              <a:t>Судалгааны </a:t>
            </a:r>
            <a:r>
              <a:rPr lang="mn-MN" sz="8800" b="1" dirty="0" smtClean="0">
                <a:latin typeface="Arial" pitchFamily="34" charset="0"/>
                <a:cs typeface="Arial" pitchFamily="34" charset="0"/>
              </a:rPr>
              <a:t>АСУУЛТАА</a:t>
            </a:r>
            <a:r>
              <a:rPr lang="mn-MN" sz="8800" dirty="0" smtClean="0">
                <a:latin typeface="Arial" pitchFamily="34" charset="0"/>
                <a:cs typeface="Arial" pitchFamily="34" charset="0"/>
              </a:rPr>
              <a:t> </a:t>
            </a:r>
            <a:r>
              <a:rPr lang="mn-MN" sz="8800" dirty="0">
                <a:latin typeface="Arial" pitchFamily="34" charset="0"/>
                <a:cs typeface="Arial" pitchFamily="34" charset="0"/>
              </a:rPr>
              <a:t>зөв тавьж, судалгааны агуулга, хамрах хүрээг тодорхойлсон байх / улсын хэмжээнд үү,  байгууллагын түвшинд уу/ гм </a:t>
            </a:r>
          </a:p>
          <a:p>
            <a:r>
              <a:rPr lang="mn-MN" sz="8800" dirty="0">
                <a:latin typeface="Arial" pitchFamily="34" charset="0"/>
                <a:cs typeface="Arial" pitchFamily="34" charset="0"/>
              </a:rPr>
              <a:t>Судалгааны </a:t>
            </a:r>
            <a:r>
              <a:rPr lang="mn-MN" sz="8800" b="1" dirty="0" smtClean="0">
                <a:latin typeface="Arial" pitchFamily="34" charset="0"/>
                <a:cs typeface="Arial" pitchFamily="34" charset="0"/>
              </a:rPr>
              <a:t>АРГАА</a:t>
            </a:r>
            <a:r>
              <a:rPr lang="mn-MN" sz="8800" dirty="0" smtClean="0">
                <a:latin typeface="Arial" pitchFamily="34" charset="0"/>
                <a:cs typeface="Arial" pitchFamily="34" charset="0"/>
              </a:rPr>
              <a:t> </a:t>
            </a:r>
            <a:r>
              <a:rPr lang="mn-MN" sz="8800" dirty="0">
                <a:latin typeface="Arial" pitchFamily="34" charset="0"/>
                <a:cs typeface="Arial" pitchFamily="34" charset="0"/>
              </a:rPr>
              <a:t>зөв сонгосон </a:t>
            </a:r>
            <a:r>
              <a:rPr lang="mn-MN" sz="8800" dirty="0" smtClean="0">
                <a:latin typeface="Arial" pitchFamily="34" charset="0"/>
                <a:cs typeface="Arial" pitchFamily="34" charset="0"/>
              </a:rPr>
              <a:t>эсэх. Судалгааны асуултаас хамаарч судалгааны аргыг сонгоно. Судалгаа, шинжилгээний бүх асуултад хариулах сонгомол 1 судалгааны арга гэж байхгүй. Судалгааны аргууд нэг нэгнийгээ орлохгүй</a:t>
            </a:r>
            <a:r>
              <a:rPr lang="en-US" sz="8800" dirty="0" smtClean="0">
                <a:latin typeface="Arial" pitchFamily="34" charset="0"/>
                <a:cs typeface="Arial" pitchFamily="34" charset="0"/>
              </a:rPr>
              <a:t>, </a:t>
            </a:r>
            <a:r>
              <a:rPr lang="mn-MN" sz="8800" dirty="0" smtClean="0">
                <a:latin typeface="Arial" pitchFamily="34" charset="0"/>
                <a:cs typeface="Arial" pitchFamily="34" charset="0"/>
              </a:rPr>
              <a:t>гэхдээ хослуулан хэрэглэж аливаа асуудлыг олон талаас нь судалж болох сайн талтай. Судалгааны арга бүр өөрийн </a:t>
            </a:r>
            <a:r>
              <a:rPr lang="mn-MN" sz="8800" b="1" dirty="0" smtClean="0">
                <a:latin typeface="Arial" pitchFamily="34" charset="0"/>
                <a:cs typeface="Arial" pitchFamily="34" charset="0"/>
              </a:rPr>
              <a:t>давуу болон сул </a:t>
            </a:r>
            <a:r>
              <a:rPr lang="mn-MN" sz="8800" dirty="0" smtClean="0">
                <a:latin typeface="Arial" pitchFamily="34" charset="0"/>
                <a:cs typeface="Arial" pitchFamily="34" charset="0"/>
              </a:rPr>
              <a:t>талтай. </a:t>
            </a:r>
          </a:p>
          <a:p>
            <a:r>
              <a:rPr lang="mn-MN" sz="8800" dirty="0" smtClean="0">
                <a:latin typeface="Arial" pitchFamily="34" charset="0"/>
                <a:cs typeface="Arial" pitchFamily="34" charset="0"/>
              </a:rPr>
              <a:t>Судалгааны </a:t>
            </a:r>
            <a:r>
              <a:rPr lang="mn-MN" sz="8800" b="1" dirty="0" smtClean="0">
                <a:latin typeface="Arial" pitchFamily="34" charset="0"/>
                <a:cs typeface="Arial" pitchFamily="34" charset="0"/>
              </a:rPr>
              <a:t>ДАТА МЭДЭЭЛЛИЙН  ОЛДОЦ </a:t>
            </a:r>
            <a:r>
              <a:rPr lang="mn-MN" sz="8800" dirty="0" smtClean="0">
                <a:latin typeface="Arial" pitchFamily="34" charset="0"/>
                <a:cs typeface="Arial" pitchFamily="34" charset="0"/>
              </a:rPr>
              <a:t>ямар түвшинд байгааг анхаарах</a:t>
            </a:r>
          </a:p>
          <a:p>
            <a:r>
              <a:rPr lang="mn-MN" sz="8800" dirty="0">
                <a:latin typeface="Arial" pitchFamily="34" charset="0"/>
                <a:cs typeface="Arial" pitchFamily="34" charset="0"/>
              </a:rPr>
              <a:t>Судалгаанд хэрэглэх </a:t>
            </a:r>
            <a:r>
              <a:rPr lang="mn-MN" sz="8800" b="1" dirty="0" smtClean="0">
                <a:latin typeface="Arial" pitchFamily="34" charset="0"/>
                <a:cs typeface="Arial" pitchFamily="34" charset="0"/>
              </a:rPr>
              <a:t>НЭРШИЛ, ТОДОРХОЙЛОЛТЫГ </a:t>
            </a:r>
            <a:r>
              <a:rPr lang="mn-MN" sz="8800" dirty="0">
                <a:latin typeface="Arial" pitchFamily="34" charset="0"/>
                <a:cs typeface="Arial" pitchFamily="34" charset="0"/>
              </a:rPr>
              <a:t>нэг мөр тодорхой болгох</a:t>
            </a:r>
          </a:p>
          <a:p>
            <a:r>
              <a:rPr lang="mn-MN" sz="8800" dirty="0" smtClean="0">
                <a:latin typeface="Arial" pitchFamily="34" charset="0"/>
                <a:cs typeface="Arial" pitchFamily="34" charset="0"/>
              </a:rPr>
              <a:t>ДЭМБ, үйчлүүлэгчийн аюулгүй хамтын ажиллагаа гм байгууллагад </a:t>
            </a:r>
            <a:r>
              <a:rPr lang="mn-MN" sz="8800" b="1" dirty="0" smtClean="0">
                <a:latin typeface="Arial" pitchFamily="34" charset="0"/>
                <a:cs typeface="Arial" pitchFamily="34" charset="0"/>
              </a:rPr>
              <a:t>НЭГДЭХ </a:t>
            </a:r>
            <a:r>
              <a:rPr lang="mn-MN" sz="8800" dirty="0" smtClean="0">
                <a:latin typeface="Arial" pitchFamily="34" charset="0"/>
                <a:cs typeface="Arial" pitchFamily="34" charset="0"/>
              </a:rPr>
              <a:t>нь чухал /бусад орны туршлага судлах, судалгааны ур чадвараа дэшлүүлэх/</a:t>
            </a:r>
          </a:p>
          <a:p>
            <a:endParaRPr lang="mn-MN" sz="8000" dirty="0" smtClean="0">
              <a:latin typeface="Arial" pitchFamily="34" charset="0"/>
              <a:cs typeface="Arial" pitchFamily="34" charset="0"/>
            </a:endParaRPr>
          </a:p>
          <a:p>
            <a:pPr marL="0" indent="0">
              <a:buNone/>
            </a:pPr>
            <a:r>
              <a:rPr lang="mn-MN" sz="8000" b="1" dirty="0" smtClean="0">
                <a:latin typeface="Arial" pitchFamily="34" charset="0"/>
                <a:cs typeface="Arial" pitchFamily="34" charset="0"/>
              </a:rPr>
              <a:t>.</a:t>
            </a:r>
          </a:p>
          <a:p>
            <a:endParaRPr lang="mn-MN" sz="3800" dirty="0" smtClean="0">
              <a:latin typeface="Arial" pitchFamily="34" charset="0"/>
              <a:cs typeface="Arial" pitchFamily="34" charset="0"/>
            </a:endParaRPr>
          </a:p>
          <a:p>
            <a:pPr marL="0" indent="0">
              <a:buNone/>
            </a:pPr>
            <a:endParaRPr lang="mn-MN" dirty="0" smtClean="0"/>
          </a:p>
          <a:p>
            <a:endParaRPr lang="en-US" dirty="0"/>
          </a:p>
        </p:txBody>
      </p:sp>
    </p:spTree>
    <p:extLst>
      <p:ext uri="{BB962C8B-B14F-4D97-AF65-F5344CB8AC3E}">
        <p14:creationId xmlns:p14="http://schemas.microsoft.com/office/powerpoint/2010/main" val="3109958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sz="4000" dirty="0" smtClean="0">
                <a:latin typeface="Arial" pitchFamily="34" charset="0"/>
                <a:cs typeface="Arial" pitchFamily="34" charset="0"/>
              </a:rPr>
              <a:t>Ангилал</a:t>
            </a:r>
            <a:endParaRPr lang="en-US" sz="4000" dirty="0">
              <a:latin typeface="Arial" pitchFamily="34" charset="0"/>
              <a:cs typeface="Arial" pitchFamily="34" charset="0"/>
            </a:endParaRPr>
          </a:p>
        </p:txBody>
      </p:sp>
      <p:sp>
        <p:nvSpPr>
          <p:cNvPr id="3" name="Content Placeholder 2"/>
          <p:cNvSpPr>
            <a:spLocks noGrp="1"/>
          </p:cNvSpPr>
          <p:nvPr>
            <p:ph idx="1"/>
          </p:nvPr>
        </p:nvSpPr>
        <p:spPr/>
        <p:txBody>
          <a:bodyPr>
            <a:normAutofit fontScale="25000" lnSpcReduction="20000"/>
          </a:bodyPr>
          <a:lstStyle/>
          <a:p>
            <a:pPr marL="0" indent="0">
              <a:buNone/>
            </a:pPr>
            <a:r>
              <a:rPr lang="mn-MN" sz="9600" b="1" dirty="0" smtClean="0">
                <a:latin typeface="Arial" pitchFamily="34" charset="0"/>
                <a:cs typeface="Arial" pitchFamily="34" charset="0"/>
              </a:rPr>
              <a:t>-  Чанарын судалгааны арга</a:t>
            </a:r>
          </a:p>
          <a:p>
            <a:pPr>
              <a:buFontTx/>
              <a:buChar char="-"/>
            </a:pPr>
            <a:r>
              <a:rPr lang="mn-MN" sz="9600" b="1" dirty="0" smtClean="0">
                <a:latin typeface="Arial" pitchFamily="34" charset="0"/>
                <a:cs typeface="Arial" pitchFamily="34" charset="0"/>
              </a:rPr>
              <a:t>Тоон судалгааны арга </a:t>
            </a:r>
            <a:endParaRPr lang="mn-MN" sz="9600" b="1" dirty="0">
              <a:latin typeface="Arial" pitchFamily="34" charset="0"/>
              <a:cs typeface="Arial" pitchFamily="34" charset="0"/>
            </a:endParaRPr>
          </a:p>
          <a:p>
            <a:pPr>
              <a:buFontTx/>
              <a:buChar char="-"/>
            </a:pPr>
            <a:r>
              <a:rPr lang="mn-MN" sz="9600" b="1" dirty="0" smtClean="0">
                <a:latin typeface="Arial" pitchFamily="34" charset="0"/>
                <a:cs typeface="Arial" pitchFamily="34" charset="0"/>
              </a:rPr>
              <a:t>Чанарын судалгаа</a:t>
            </a:r>
          </a:p>
          <a:p>
            <a:pPr>
              <a:buFontTx/>
              <a:buChar char="-"/>
            </a:pPr>
            <a:r>
              <a:rPr lang="mn-MN" sz="9600" b="1" dirty="0" smtClean="0">
                <a:latin typeface="Arial" pitchFamily="34" charset="0"/>
                <a:cs typeface="Arial" pitchFamily="34" charset="0"/>
              </a:rPr>
              <a:t>Тоон болон чанарын арга хосолсон  </a:t>
            </a:r>
          </a:p>
          <a:p>
            <a:pPr marL="0" indent="0">
              <a:buNone/>
            </a:pPr>
            <a:r>
              <a:rPr lang="mn-MN" sz="9600" b="1" dirty="0" smtClean="0">
                <a:latin typeface="Arial" pitchFamily="34" charset="0"/>
                <a:cs typeface="Arial" pitchFamily="34" charset="0"/>
              </a:rPr>
              <a:t>Чанарын судалгаа:</a:t>
            </a:r>
          </a:p>
          <a:p>
            <a:pPr marL="1371600" indent="-1371600">
              <a:buFont typeface="+mj-lt"/>
              <a:buAutoNum type="arabicPeriod"/>
            </a:pPr>
            <a:r>
              <a:rPr lang="en-US" sz="9600" b="1" dirty="0" smtClean="0">
                <a:latin typeface="Arial" pitchFamily="34" charset="0"/>
                <a:cs typeface="Arial" pitchFamily="34" charset="0"/>
              </a:rPr>
              <a:t>Semi-structured interviews</a:t>
            </a:r>
            <a:r>
              <a:rPr lang="mn-MN" sz="9600" dirty="0" smtClean="0">
                <a:latin typeface="Arial" pitchFamily="34" charset="0"/>
                <a:cs typeface="Arial" pitchFamily="34" charset="0"/>
              </a:rPr>
              <a:t>-Ярилцлага-1 хүнтэй ярилцана</a:t>
            </a:r>
          </a:p>
          <a:p>
            <a:pPr marL="1371600" indent="-1371600">
              <a:buFont typeface="+mj-lt"/>
              <a:buAutoNum type="arabicPeriod"/>
            </a:pPr>
            <a:r>
              <a:rPr lang="en-US" sz="9600" b="1" dirty="0" smtClean="0">
                <a:latin typeface="Arial" pitchFamily="34" charset="0"/>
                <a:cs typeface="Arial" pitchFamily="34" charset="0"/>
              </a:rPr>
              <a:t>Focus group</a:t>
            </a:r>
            <a:r>
              <a:rPr lang="en-US" sz="9600" dirty="0" smtClean="0">
                <a:latin typeface="Arial" pitchFamily="34" charset="0"/>
                <a:cs typeface="Arial" pitchFamily="34" charset="0"/>
              </a:rPr>
              <a:t>/ </a:t>
            </a:r>
            <a:r>
              <a:rPr lang="mn-MN" sz="9600" dirty="0" smtClean="0">
                <a:latin typeface="Arial" pitchFamily="34" charset="0"/>
                <a:cs typeface="Arial" pitchFamily="34" charset="0"/>
              </a:rPr>
              <a:t>бүлэг хүмүүс суулгаад тодорхой сэдвийн хүрээнд ярилцана/</a:t>
            </a:r>
          </a:p>
          <a:p>
            <a:pPr marL="1371600" indent="-1371600">
              <a:buFont typeface="+mj-lt"/>
              <a:buAutoNum type="arabicPeriod"/>
            </a:pPr>
            <a:r>
              <a:rPr lang="en-US" sz="9600" b="1" dirty="0" smtClean="0">
                <a:latin typeface="Arial" pitchFamily="34" charset="0"/>
                <a:cs typeface="Arial" pitchFamily="34" charset="0"/>
              </a:rPr>
              <a:t>Ethnographic studies</a:t>
            </a:r>
            <a:r>
              <a:rPr lang="mn-MN" sz="9600" b="1" dirty="0" smtClean="0">
                <a:latin typeface="Arial" pitchFamily="34" charset="0"/>
                <a:cs typeface="Arial" pitchFamily="34" charset="0"/>
              </a:rPr>
              <a:t> </a:t>
            </a:r>
            <a:r>
              <a:rPr lang="mn-MN" sz="9600" dirty="0" smtClean="0">
                <a:latin typeface="Arial" pitchFamily="34" charset="0"/>
                <a:cs typeface="Arial" pitchFamily="34" charset="0"/>
              </a:rPr>
              <a:t>/судлаач нь судалгааны талбар дээр очоод юу болж байгааг ажиглаж тэмдэглэл хөтөлж бас ярилцаж судалгаа хийдэг, Ж:эмтэй холбоотой тохиолдол эрсдлийг үнэлэхэд их ашигладаг- Эмч эмийн хэрэглээг хэрхэн тайлбарлаж өгч байгааг ажигладаг /</a:t>
            </a:r>
          </a:p>
          <a:p>
            <a:pPr marL="1371600" indent="-1371600">
              <a:buFont typeface="+mj-lt"/>
              <a:buAutoNum type="arabicPeriod"/>
            </a:pPr>
            <a:endParaRPr lang="en-US" sz="9600" dirty="0" smtClean="0">
              <a:latin typeface="Arial" pitchFamily="34" charset="0"/>
              <a:cs typeface="Arial" pitchFamily="34" charset="0"/>
            </a:endParaRPr>
          </a:p>
          <a:p>
            <a:pPr marL="514350" indent="-514350">
              <a:buFont typeface="+mj-lt"/>
              <a:buAutoNum type="arabicPeriod"/>
            </a:pPr>
            <a:endParaRPr lang="en-US" sz="9600" dirty="0" smtClean="0">
              <a:latin typeface="Arial" pitchFamily="34" charset="0"/>
              <a:cs typeface="Arial" pitchFamily="34" charset="0"/>
            </a:endParaRPr>
          </a:p>
          <a:p>
            <a:pPr marL="514350" indent="-514350">
              <a:buFont typeface="+mj-lt"/>
              <a:buAutoNum type="arabicPeriod"/>
            </a:pPr>
            <a:endParaRPr lang="en-US" sz="9600"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942603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sz="4000" b="1" dirty="0" smtClean="0">
                <a:latin typeface="Arial" pitchFamily="34" charset="0"/>
                <a:cs typeface="Arial" pitchFamily="34" charset="0"/>
              </a:rPr>
              <a:t>Ангилал</a:t>
            </a:r>
            <a:endParaRPr lang="en-US" sz="4000" b="1" dirty="0">
              <a:latin typeface="Arial" pitchFamily="34" charset="0"/>
              <a:cs typeface="Arial" pitchFamily="34" charset="0"/>
            </a:endParaRPr>
          </a:p>
        </p:txBody>
      </p:sp>
      <p:sp>
        <p:nvSpPr>
          <p:cNvPr id="3" name="Content Placeholder 2"/>
          <p:cNvSpPr>
            <a:spLocks noGrp="1"/>
          </p:cNvSpPr>
          <p:nvPr>
            <p:ph idx="1"/>
          </p:nvPr>
        </p:nvSpPr>
        <p:spPr/>
        <p:txBody>
          <a:bodyPr/>
          <a:lstStyle/>
          <a:p>
            <a:pPr marL="0" indent="0">
              <a:buNone/>
            </a:pPr>
            <a:r>
              <a:rPr lang="mn-MN" dirty="0" smtClean="0">
                <a:latin typeface="Arial" pitchFamily="34" charset="0"/>
                <a:cs typeface="Arial" pitchFamily="34" charset="0"/>
              </a:rPr>
              <a:t>Тоон судалгаа:</a:t>
            </a:r>
          </a:p>
          <a:p>
            <a:pPr marL="0" indent="0">
              <a:buNone/>
            </a:pPr>
            <a:r>
              <a:rPr lang="mn-MN" dirty="0" smtClean="0">
                <a:latin typeface="Arial" pitchFamily="34" charset="0"/>
                <a:cs typeface="Arial" pitchFamily="34" charset="0"/>
              </a:rPr>
              <a:t>-</a:t>
            </a:r>
            <a:r>
              <a:rPr lang="mn-MN" b="1" dirty="0" smtClean="0">
                <a:latin typeface="Arial" pitchFamily="34" charset="0"/>
                <a:cs typeface="Arial" pitchFamily="34" charset="0"/>
              </a:rPr>
              <a:t>Ажиглалтын/ тархалт/, </a:t>
            </a:r>
            <a:r>
              <a:rPr lang="mn-MN" dirty="0" smtClean="0">
                <a:latin typeface="Arial" pitchFamily="34" charset="0"/>
                <a:cs typeface="Arial" pitchFamily="34" charset="0"/>
              </a:rPr>
              <a:t>нотолгооны түвшин сул</a:t>
            </a:r>
          </a:p>
          <a:p>
            <a:pPr marL="0" indent="0">
              <a:buNone/>
            </a:pPr>
            <a:r>
              <a:rPr lang="mn-MN" dirty="0" smtClean="0">
                <a:latin typeface="Arial" pitchFamily="34" charset="0"/>
                <a:cs typeface="Arial" pitchFamily="34" charset="0"/>
              </a:rPr>
              <a:t>-</a:t>
            </a:r>
            <a:r>
              <a:rPr lang="mn-MN" b="1" dirty="0" smtClean="0">
                <a:latin typeface="Arial" pitchFamily="34" charset="0"/>
                <a:cs typeface="Arial" pitchFamily="34" charset="0"/>
              </a:rPr>
              <a:t>Туршилтын</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3700662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381000"/>
            <a:ext cx="3352800" cy="487362"/>
          </a:xfrm>
        </p:spPr>
        <p:txBody>
          <a:bodyPr>
            <a:normAutofit fontScale="90000"/>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9701562"/>
              </p:ext>
            </p:extLst>
          </p:nvPr>
        </p:nvGraphicFramePr>
        <p:xfrm>
          <a:off x="762000" y="1600200"/>
          <a:ext cx="7924800" cy="4541520"/>
        </p:xfrm>
        <a:graphic>
          <a:graphicData uri="http://schemas.openxmlformats.org/drawingml/2006/table">
            <a:tbl>
              <a:tblPr firstRow="1" bandRow="1">
                <a:tableStyleId>{5C22544A-7EE6-4342-B048-85BDC9FD1C3A}</a:tableStyleId>
              </a:tblPr>
              <a:tblGrid>
                <a:gridCol w="2743200"/>
                <a:gridCol w="2209800"/>
                <a:gridCol w="2971800"/>
              </a:tblGrid>
              <a:tr h="1219200">
                <a:tc>
                  <a:txBody>
                    <a:bodyPr/>
                    <a:lstStyle/>
                    <a:p>
                      <a:r>
                        <a:rPr lang="mn-MN" sz="2000" dirty="0" smtClean="0">
                          <a:latin typeface="Arial" pitchFamily="34" charset="0"/>
                          <a:cs typeface="Arial" pitchFamily="34" charset="0"/>
                        </a:rPr>
                        <a:t>Үйл</a:t>
                      </a:r>
                      <a:r>
                        <a:rPr lang="mn-MN" sz="2000" baseline="0" dirty="0" smtClean="0">
                          <a:latin typeface="Arial" pitchFamily="34" charset="0"/>
                          <a:cs typeface="Arial" pitchFamily="34" charset="0"/>
                        </a:rPr>
                        <a:t> явдал</a:t>
                      </a:r>
                      <a:endParaRPr lang="en-US" sz="2000" dirty="0">
                        <a:latin typeface="Arial" pitchFamily="34" charset="0"/>
                        <a:cs typeface="Arial" pitchFamily="34" charset="0"/>
                      </a:endParaRPr>
                    </a:p>
                  </a:txBody>
                  <a:tcPr/>
                </a:tc>
                <a:tc>
                  <a:txBody>
                    <a:bodyPr/>
                    <a:lstStyle/>
                    <a:p>
                      <a:pPr algn="ctr"/>
                      <a:r>
                        <a:rPr lang="mn-MN" sz="2000" dirty="0" smtClean="0">
                          <a:latin typeface="Arial" pitchFamily="34" charset="0"/>
                          <a:cs typeface="Arial" pitchFamily="34" charset="0"/>
                        </a:rPr>
                        <a:t>   Үр дагавар</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PROSPECTIVE</a:t>
                      </a:r>
                      <a:endParaRPr lang="mn-MN" sz="2000" dirty="0" smtClean="0">
                        <a:latin typeface="Arial" pitchFamily="34" charset="0"/>
                        <a:cs typeface="Arial" pitchFamily="34" charset="0"/>
                      </a:endParaRPr>
                    </a:p>
                    <a:p>
                      <a:r>
                        <a:rPr lang="mn-MN" sz="2000" dirty="0" smtClean="0">
                          <a:latin typeface="Arial" pitchFamily="34" charset="0"/>
                          <a:cs typeface="Arial" pitchFamily="34" charset="0"/>
                        </a:rPr>
                        <a:t>Тодорхой</a:t>
                      </a:r>
                      <a:r>
                        <a:rPr lang="mn-MN" sz="2000" baseline="0" dirty="0" smtClean="0">
                          <a:latin typeface="Arial" pitchFamily="34" charset="0"/>
                          <a:cs typeface="Arial" pitchFamily="34" charset="0"/>
                        </a:rPr>
                        <a:t> хугацаанд дагаад судлаад явна-</a:t>
                      </a:r>
                      <a:r>
                        <a:rPr lang="mn-MN" sz="2000" dirty="0" smtClean="0">
                          <a:latin typeface="Arial" pitchFamily="34" charset="0"/>
                          <a:cs typeface="Arial" pitchFamily="34" charset="0"/>
                        </a:rPr>
                        <a:t>КОХОРТ</a:t>
                      </a:r>
                      <a:endParaRPr lang="mn-MN" sz="2000" baseline="0" dirty="0" smtClean="0">
                        <a:latin typeface="Arial" pitchFamily="34" charset="0"/>
                        <a:cs typeface="Arial" pitchFamily="34" charset="0"/>
                      </a:endParaRPr>
                    </a:p>
                    <a:p>
                      <a:endParaRPr lang="en-US" sz="2000" dirty="0">
                        <a:latin typeface="Arial" pitchFamily="34" charset="0"/>
                        <a:cs typeface="Arial" pitchFamily="34" charset="0"/>
                      </a:endParaRPr>
                    </a:p>
                  </a:txBody>
                  <a:tcPr/>
                </a:tc>
              </a:tr>
              <a:tr h="1548034">
                <a:tc>
                  <a:txBody>
                    <a:bodyPr/>
                    <a:lstStyle/>
                    <a:p>
                      <a:r>
                        <a:rPr lang="mn-MN" sz="2000" b="1" dirty="0" smtClean="0">
                          <a:latin typeface="Arial" pitchFamily="34" charset="0"/>
                          <a:cs typeface="Arial" pitchFamily="34" charset="0"/>
                        </a:rPr>
                        <a:t>Үйл явдал</a:t>
                      </a:r>
                      <a:endParaRPr lang="en-US" sz="2000" b="1" dirty="0">
                        <a:latin typeface="Arial" pitchFamily="34" charset="0"/>
                        <a:cs typeface="Arial" pitchFamily="34" charset="0"/>
                      </a:endParaRPr>
                    </a:p>
                  </a:txBody>
                  <a:tcPr/>
                </a:tc>
                <a:tc>
                  <a:txBody>
                    <a:bodyPr/>
                    <a:lstStyle/>
                    <a:p>
                      <a:pPr algn="ctr"/>
                      <a:r>
                        <a:rPr lang="mn-MN" sz="2000" b="1" dirty="0" smtClean="0">
                          <a:latin typeface="Arial" pitchFamily="34" charset="0"/>
                          <a:cs typeface="Arial" pitchFamily="34" charset="0"/>
                        </a:rPr>
                        <a:t>Үр дагавар</a:t>
                      </a:r>
                      <a:endParaRPr lang="en-US" sz="2000" b="1" dirty="0">
                        <a:latin typeface="Arial" pitchFamily="34" charset="0"/>
                        <a:cs typeface="Arial" pitchFamily="34" charset="0"/>
                      </a:endParaRPr>
                    </a:p>
                  </a:txBody>
                  <a:tcPr/>
                </a:tc>
                <a:tc>
                  <a:txBody>
                    <a:bodyPr/>
                    <a:lstStyle/>
                    <a:p>
                      <a:r>
                        <a:rPr lang="en-US" sz="2000" b="1" dirty="0" smtClean="0">
                          <a:latin typeface="Arial" pitchFamily="34" charset="0"/>
                          <a:cs typeface="Arial" pitchFamily="34" charset="0"/>
                        </a:rPr>
                        <a:t>RETROSPECTIVE</a:t>
                      </a:r>
                      <a:endParaRPr lang="mn-MN" sz="2000" b="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mn-MN" sz="2000" b="1" dirty="0" smtClean="0">
                          <a:latin typeface="Arial" pitchFamily="34" charset="0"/>
                          <a:cs typeface="Arial" pitchFamily="34" charset="0"/>
                        </a:rPr>
                        <a:t>Өмнө нь юу болсныг судалдаг</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Arial" pitchFamily="34" charset="0"/>
                          <a:cs typeface="Arial" pitchFamily="34" charset="0"/>
                        </a:rPr>
                        <a:t>CASE-CONTROL</a:t>
                      </a:r>
                    </a:p>
                    <a:p>
                      <a:endParaRPr lang="en-US" sz="2000" b="1" dirty="0">
                        <a:latin typeface="Arial" pitchFamily="34" charset="0"/>
                        <a:cs typeface="Arial" pitchFamily="34" charset="0"/>
                      </a:endParaRPr>
                    </a:p>
                  </a:txBody>
                  <a:tcPr/>
                </a:tc>
              </a:tr>
              <a:tr h="802851">
                <a:tc>
                  <a:txBody>
                    <a:bodyPr/>
                    <a:lstStyle/>
                    <a:p>
                      <a:pPr algn="l"/>
                      <a:r>
                        <a:rPr lang="mn-MN" sz="2000" b="1" baseline="0" dirty="0" smtClean="0">
                          <a:latin typeface="Arial" pitchFamily="34" charset="0"/>
                          <a:cs typeface="Arial" pitchFamily="34" charset="0"/>
                        </a:rPr>
                        <a:t> Үйл явдал</a:t>
                      </a:r>
                      <a:endParaRPr lang="en-US" sz="2000" b="1" dirty="0">
                        <a:latin typeface="Arial" pitchFamily="34" charset="0"/>
                        <a:cs typeface="Arial" pitchFamily="34" charset="0"/>
                      </a:endParaRPr>
                    </a:p>
                  </a:txBody>
                  <a:tcPr/>
                </a:tc>
                <a:tc>
                  <a:txBody>
                    <a:bodyPr/>
                    <a:lstStyle/>
                    <a:p>
                      <a:pPr algn="ctr"/>
                      <a:r>
                        <a:rPr lang="mn-MN" sz="2000" b="1" dirty="0" smtClean="0">
                          <a:latin typeface="Arial" pitchFamily="34" charset="0"/>
                          <a:cs typeface="Arial" pitchFamily="34" charset="0"/>
                        </a:rPr>
                        <a:t>Үр дагавар</a:t>
                      </a:r>
                      <a:endParaRPr lang="en-US" sz="2000" b="1" dirty="0">
                        <a:latin typeface="Arial" pitchFamily="34" charset="0"/>
                        <a:cs typeface="Arial" pitchFamily="34" charset="0"/>
                      </a:endParaRPr>
                    </a:p>
                  </a:txBody>
                  <a:tcPr/>
                </a:tc>
                <a:tc>
                  <a:txBody>
                    <a:bodyPr/>
                    <a:lstStyle/>
                    <a:p>
                      <a:r>
                        <a:rPr lang="en-US" sz="2000" b="1" dirty="0" smtClean="0">
                          <a:latin typeface="Arial" pitchFamily="34" charset="0"/>
                          <a:cs typeface="Arial" pitchFamily="34" charset="0"/>
                        </a:rPr>
                        <a:t>CROSS-SECTIONAL</a:t>
                      </a:r>
                      <a:r>
                        <a:rPr lang="mn-MN" sz="2000" b="1" dirty="0" smtClean="0">
                          <a:latin typeface="Arial" pitchFamily="34" charset="0"/>
                          <a:cs typeface="Arial" pitchFamily="34" charset="0"/>
                        </a:rPr>
                        <a:t>/</a:t>
                      </a:r>
                      <a:r>
                        <a:rPr lang="en-US" sz="2000" b="1" dirty="0" smtClean="0">
                          <a:latin typeface="Arial" pitchFamily="34" charset="0"/>
                          <a:cs typeface="Arial" pitchFamily="34" charset="0"/>
                        </a:rPr>
                        <a:t>Prevalence-</a:t>
                      </a:r>
                      <a:r>
                        <a:rPr lang="mn-MN" sz="2000" b="1" dirty="0" smtClean="0">
                          <a:latin typeface="Arial" pitchFamily="34" charset="0"/>
                          <a:cs typeface="Arial" pitchFamily="34" charset="0"/>
                        </a:rPr>
                        <a:t>тархалтын судалгаа/</a:t>
                      </a:r>
                      <a:endParaRPr lang="en-US" sz="2000" b="1" dirty="0">
                        <a:latin typeface="Arial" pitchFamily="34" charset="0"/>
                        <a:cs typeface="Arial" pitchFamily="34" charset="0"/>
                      </a:endParaRPr>
                    </a:p>
                  </a:txBody>
                  <a:tcPr/>
                </a:tc>
              </a:tr>
            </a:tbl>
          </a:graphicData>
        </a:graphic>
      </p:graphicFrame>
      <p:sp>
        <p:nvSpPr>
          <p:cNvPr id="6" name="Right Arrow 5"/>
          <p:cNvSpPr/>
          <p:nvPr/>
        </p:nvSpPr>
        <p:spPr>
          <a:xfrm>
            <a:off x="2433135" y="1676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Left Arrow 7"/>
          <p:cNvSpPr/>
          <p:nvPr/>
        </p:nvSpPr>
        <p:spPr>
          <a:xfrm>
            <a:off x="2460844" y="3134489"/>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Right Arrow 8"/>
          <p:cNvSpPr/>
          <p:nvPr/>
        </p:nvSpPr>
        <p:spPr>
          <a:xfrm>
            <a:off x="2354787" y="4343400"/>
            <a:ext cx="1135103"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2156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sz="4000" dirty="0">
              <a:latin typeface="Arial" pitchFamily="34" charset="0"/>
              <a:cs typeface="Arial" pitchFamily="34" charset="0"/>
            </a:endParaRPr>
          </a:p>
        </p:txBody>
      </p:sp>
      <p:sp>
        <p:nvSpPr>
          <p:cNvPr id="3" name="Content Placeholder 2"/>
          <p:cNvSpPr>
            <a:spLocks noGrp="1"/>
          </p:cNvSpPr>
          <p:nvPr>
            <p:ph idx="1"/>
          </p:nvPr>
        </p:nvSpPr>
        <p:spPr>
          <a:xfrm>
            <a:off x="457200" y="838200"/>
            <a:ext cx="8229600" cy="5715000"/>
          </a:xfrm>
        </p:spPr>
        <p:txBody>
          <a:bodyPr>
            <a:normAutofit fontScale="40000" lnSpcReduction="20000"/>
          </a:bodyPr>
          <a:lstStyle/>
          <a:p>
            <a:endParaRPr lang="mn-MN" sz="6000" b="1" dirty="0" smtClean="0">
              <a:latin typeface="Arial" pitchFamily="34" charset="0"/>
              <a:cs typeface="Arial" pitchFamily="34" charset="0"/>
            </a:endParaRPr>
          </a:p>
          <a:p>
            <a:r>
              <a:rPr lang="mn-MN" sz="6000" b="1" dirty="0" smtClean="0">
                <a:latin typeface="Arial" pitchFamily="34" charset="0"/>
                <a:cs typeface="Arial" pitchFamily="34" charset="0"/>
              </a:rPr>
              <a:t>Мэдээлэл цуглуулах арга</a:t>
            </a:r>
            <a:r>
              <a:rPr lang="mn-MN" sz="6000" dirty="0" smtClean="0">
                <a:latin typeface="Arial" pitchFamily="34" charset="0"/>
                <a:cs typeface="Arial" pitchFamily="34" charset="0"/>
              </a:rPr>
              <a:t>: </a:t>
            </a:r>
          </a:p>
          <a:p>
            <a:pPr marL="0" indent="0">
              <a:buNone/>
            </a:pPr>
            <a:r>
              <a:rPr lang="mn-MN" sz="6000" dirty="0" smtClean="0">
                <a:latin typeface="Arial" pitchFamily="34" charset="0"/>
                <a:cs typeface="Arial" pitchFamily="34" charset="0"/>
              </a:rPr>
              <a:t>-Автоматчилагдсан</a:t>
            </a:r>
          </a:p>
          <a:p>
            <a:pPr marL="0" indent="0">
              <a:buNone/>
            </a:pPr>
            <a:r>
              <a:rPr lang="mn-MN" sz="6000" dirty="0" smtClean="0">
                <a:latin typeface="Arial" pitchFamily="34" charset="0"/>
                <a:cs typeface="Arial" pitchFamily="34" charset="0"/>
              </a:rPr>
              <a:t>-Гар ажиллагаатай</a:t>
            </a:r>
          </a:p>
          <a:p>
            <a:r>
              <a:rPr lang="mn-MN" sz="6000" b="1" dirty="0" smtClean="0">
                <a:latin typeface="Arial" pitchFamily="34" charset="0"/>
                <a:cs typeface="Arial" pitchFamily="34" charset="0"/>
              </a:rPr>
              <a:t>Мэдээллийн эх үүсвэр:</a:t>
            </a:r>
          </a:p>
          <a:p>
            <a:pPr marL="0" indent="0">
              <a:buNone/>
            </a:pPr>
            <a:r>
              <a:rPr lang="mn-MN" sz="6000" dirty="0" smtClean="0">
                <a:latin typeface="Arial" pitchFamily="34" charset="0"/>
                <a:cs typeface="Arial" pitchFamily="34" charset="0"/>
              </a:rPr>
              <a:t>-Үйлчлүүлэгч</a:t>
            </a:r>
          </a:p>
          <a:p>
            <a:pPr marL="0" indent="0">
              <a:buNone/>
            </a:pPr>
            <a:r>
              <a:rPr lang="mn-MN" sz="6000" dirty="0" smtClean="0">
                <a:latin typeface="Arial" pitchFamily="34" charset="0"/>
                <a:cs typeface="Arial" pitchFamily="34" charset="0"/>
              </a:rPr>
              <a:t>-Эмнэлгийн мэргэжилтэн</a:t>
            </a:r>
          </a:p>
          <a:p>
            <a:pPr marL="0" indent="0">
              <a:buNone/>
            </a:pPr>
            <a:r>
              <a:rPr lang="mn-MN" sz="6000" dirty="0" smtClean="0">
                <a:latin typeface="Arial" pitchFamily="34" charset="0"/>
                <a:cs typeface="Arial" pitchFamily="34" charset="0"/>
              </a:rPr>
              <a:t>-Байнга цуглуулдаг мэдээлэл </a:t>
            </a:r>
            <a:r>
              <a:rPr lang="mn-MN" sz="6000" dirty="0">
                <a:latin typeface="Arial" pitchFamily="34" charset="0"/>
                <a:cs typeface="Arial" pitchFamily="34" charset="0"/>
              </a:rPr>
              <a:t>гм / </a:t>
            </a:r>
            <a:r>
              <a:rPr lang="mn-MN" sz="6000" dirty="0" smtClean="0">
                <a:latin typeface="Arial" pitchFamily="34" charset="0"/>
                <a:cs typeface="Arial" pitchFamily="34" charset="0"/>
              </a:rPr>
              <a:t> ТҮ-ний үр дүнг байнга цуглуулдаг  зарим тоон мэдээллээр хэмжихэд хялбар Ж: нас баралт сайн бүртгэгддэг, датаны </a:t>
            </a:r>
            <a:r>
              <a:rPr lang="mn-MN" sz="6000" dirty="0">
                <a:latin typeface="Arial" pitchFamily="34" charset="0"/>
                <a:cs typeface="Arial" pitchFamily="34" charset="0"/>
              </a:rPr>
              <a:t>чанар, эмнэлгүүдийн тусламжийн цар хүрээг анхаарах/</a:t>
            </a:r>
            <a:endParaRPr lang="mn-MN" sz="6000" dirty="0" smtClean="0">
              <a:latin typeface="Arial" pitchFamily="34" charset="0"/>
              <a:cs typeface="Arial" pitchFamily="34" charset="0"/>
            </a:endParaRPr>
          </a:p>
          <a:p>
            <a:r>
              <a:rPr lang="mn-MN" sz="6000" b="1" dirty="0" smtClean="0">
                <a:latin typeface="Arial" pitchFamily="34" charset="0"/>
                <a:cs typeface="Arial" pitchFamily="34" charset="0"/>
              </a:rPr>
              <a:t>Элбэг хэрэглэгддэг аргууд</a:t>
            </a:r>
            <a:r>
              <a:rPr lang="mn-MN" sz="6000" dirty="0" smtClean="0">
                <a:latin typeface="Arial" pitchFamily="34" charset="0"/>
                <a:cs typeface="Arial" pitchFamily="34" charset="0"/>
              </a:rPr>
              <a:t>: </a:t>
            </a:r>
          </a:p>
          <a:p>
            <a:pPr marL="0" indent="0">
              <a:buNone/>
            </a:pPr>
            <a:r>
              <a:rPr lang="mn-MN" sz="6000" dirty="0" smtClean="0">
                <a:latin typeface="Arial" pitchFamily="34" charset="0"/>
                <a:cs typeface="Arial" pitchFamily="34" charset="0"/>
              </a:rPr>
              <a:t>Өвчний түүхийн эргэмж судалгаа, ажиглалтын аргууд, ярилцлагын арга, төр захиргааны байгууллагын цуглуулсан тоо, мэдээллүүд гм</a:t>
            </a:r>
          </a:p>
          <a:p>
            <a:pPr marL="0" indent="0">
              <a:buNone/>
            </a:pPr>
            <a:endParaRPr lang="mn-MN" dirty="0" smtClean="0"/>
          </a:p>
          <a:p>
            <a:endParaRPr lang="en-US" dirty="0"/>
          </a:p>
        </p:txBody>
      </p:sp>
    </p:spTree>
    <p:extLst>
      <p:ext uri="{BB962C8B-B14F-4D97-AF65-F5344CB8AC3E}">
        <p14:creationId xmlns:p14="http://schemas.microsoft.com/office/powerpoint/2010/main" val="1806172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dirty="0" smtClean="0">
                <a:latin typeface="Arial" pitchFamily="34" charset="0"/>
                <a:cs typeface="Arial" pitchFamily="34" charset="0"/>
              </a:rPr>
              <a:t>Өвчний түүхийн эргэмж судалгаа</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r>
              <a:rPr lang="mn-MN" sz="4000" dirty="0" smtClean="0">
                <a:latin typeface="Arial" pitchFamily="34" charset="0"/>
                <a:cs typeface="Arial" pitchFamily="34" charset="0"/>
              </a:rPr>
              <a:t>Архивын баримтад тулгуурлан хийгддэг тул архивын баримт цэгц биш бол мэдээлэл цуглуулахад хүндрэлтэй</a:t>
            </a:r>
          </a:p>
          <a:p>
            <a:r>
              <a:rPr lang="mn-MN" sz="4000" dirty="0" smtClean="0">
                <a:latin typeface="Arial" pitchFamily="34" charset="0"/>
                <a:cs typeface="Arial" pitchFamily="34" charset="0"/>
              </a:rPr>
              <a:t>Алтан дундаж, жишиг ч гэддэг</a:t>
            </a:r>
          </a:p>
          <a:p>
            <a:r>
              <a:rPr lang="mn-MN" sz="4000" dirty="0" smtClean="0">
                <a:latin typeface="Arial" pitchFamily="34" charset="0"/>
                <a:cs typeface="Arial" pitchFamily="34" charset="0"/>
              </a:rPr>
              <a:t>Харвардаас хийсэн эмнэлгийн алдаа, зөрчлийн судалгаанд ашиглагдсан</a:t>
            </a:r>
          </a:p>
          <a:p>
            <a:r>
              <a:rPr lang="mn-MN" sz="4000" dirty="0" smtClean="0">
                <a:latin typeface="Arial" pitchFamily="34" charset="0"/>
                <a:cs typeface="Arial" pitchFamily="34" charset="0"/>
              </a:rPr>
              <a:t>Канад, Австралийн судалгаануудад суурь мэдээлэл болон ашиглагдаг</a:t>
            </a:r>
          </a:p>
          <a:p>
            <a:r>
              <a:rPr lang="mn-MN" sz="4000" dirty="0" smtClean="0">
                <a:latin typeface="Arial" pitchFamily="34" charset="0"/>
                <a:cs typeface="Arial" pitchFamily="34" charset="0"/>
              </a:rPr>
              <a:t>Таагүй болон ноцтой тохиолдлын давтамж, тархалт, шалтгааныг тогтоох анхны томоохон судалгаанд ашиглагдсан.</a:t>
            </a:r>
          </a:p>
          <a:p>
            <a:r>
              <a:rPr lang="mn-MN" sz="4000" dirty="0" smtClean="0">
                <a:latin typeface="Arial" pitchFamily="34" charset="0"/>
                <a:cs typeface="Arial" pitchFamily="34" charset="0"/>
              </a:rPr>
              <a:t>Сул тал: Судалгаа хийх мэргэжилтнүүдийг яг юуг тохиолдол, таагүй, ноцтой тохиолдол гэж үзэх талаар сайн сургах шаардлага гардаг. </a:t>
            </a:r>
          </a:p>
          <a:p>
            <a:endParaRPr lang="mn-MN" dirty="0" smtClean="0"/>
          </a:p>
          <a:p>
            <a:endParaRPr lang="mn-MN" dirty="0" smtClean="0"/>
          </a:p>
          <a:p>
            <a:pPr marL="0" indent="0">
              <a:buNone/>
            </a:pPr>
            <a:endParaRPr lang="mn-MN" dirty="0" smtClean="0"/>
          </a:p>
          <a:p>
            <a:pPr marL="0" indent="0">
              <a:buNone/>
            </a:pPr>
            <a:endParaRPr lang="mn-MN" dirty="0" smtClean="0"/>
          </a:p>
          <a:p>
            <a:endParaRPr lang="en-US" dirty="0"/>
          </a:p>
        </p:txBody>
      </p:sp>
    </p:spTree>
    <p:extLst>
      <p:ext uri="{BB962C8B-B14F-4D97-AF65-F5344CB8AC3E}">
        <p14:creationId xmlns:p14="http://schemas.microsoft.com/office/powerpoint/2010/main" val="457265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sz="4000" dirty="0" smtClean="0">
                <a:latin typeface="Arial" pitchFamily="34" charset="0"/>
                <a:cs typeface="Arial" pitchFamily="34" charset="0"/>
              </a:rPr>
              <a:t>Аргачлал</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pPr algn="just"/>
            <a:r>
              <a:rPr lang="mn-MN" dirty="0" smtClean="0">
                <a:latin typeface="Arial" pitchFamily="34" charset="0"/>
                <a:cs typeface="Arial" pitchFamily="34" charset="0"/>
              </a:rPr>
              <a:t>2 үе шатаар судалгаа хийгдсэн. </a:t>
            </a:r>
          </a:p>
          <a:p>
            <a:pPr algn="just"/>
            <a:r>
              <a:rPr lang="mn-MN" dirty="0">
                <a:latin typeface="Arial" pitchFamily="34" charset="0"/>
                <a:cs typeface="Arial" pitchFamily="34" charset="0"/>
              </a:rPr>
              <a:t>Э</a:t>
            </a:r>
            <a:r>
              <a:rPr lang="mn-MN" dirty="0" smtClean="0">
                <a:latin typeface="Arial" pitchFamily="34" charset="0"/>
                <a:cs typeface="Arial" pitchFamily="34" charset="0"/>
              </a:rPr>
              <a:t>хний шатанд өвчний түүхийг сувилагч, шинэ залуу эмч нар </a:t>
            </a:r>
            <a:r>
              <a:rPr lang="mn-MN" b="1" dirty="0" smtClean="0">
                <a:latin typeface="Arial" pitchFamily="34" charset="0"/>
                <a:cs typeface="Arial" pitchFamily="34" charset="0"/>
              </a:rPr>
              <a:t>стандарт асуумжийн </a:t>
            </a:r>
            <a:r>
              <a:rPr lang="mn-MN" dirty="0" smtClean="0">
                <a:latin typeface="Arial" pitchFamily="34" charset="0"/>
                <a:cs typeface="Arial" pitchFamily="34" charset="0"/>
              </a:rPr>
              <a:t>дагуу үнэлнэ. Ж. Энгийн тасгаас яаралтай</a:t>
            </a:r>
          </a:p>
          <a:p>
            <a:pPr marL="0" indent="0" algn="just">
              <a:buNone/>
            </a:pPr>
            <a:r>
              <a:rPr lang="mn-MN" dirty="0" smtClean="0">
                <a:latin typeface="Arial" pitchFamily="34" charset="0"/>
                <a:cs typeface="Arial" pitchFamily="34" charset="0"/>
              </a:rPr>
              <a:t>/төлөвлөөгүй/шугамаар эрчимт эмчилгээ рүү шилжих нь таагүй, ноцтой тохиолдол үүссэн байх магадлалыг илэрхийлдэг үзүүлэлт юм/</a:t>
            </a:r>
          </a:p>
          <a:p>
            <a:pPr algn="just"/>
            <a:r>
              <a:rPr lang="mn-MN" dirty="0" smtClean="0">
                <a:latin typeface="Arial" pitchFamily="34" charset="0"/>
                <a:cs typeface="Arial" pitchFamily="34" charset="0"/>
              </a:rPr>
              <a:t>2-р шатанд эмч нар тусламж үйлчилгээтэй холбоотой тохиолдол илэрсэн эсэх, шалтгаан, нөлөөлөх хүчин зүйл, урьдчилан сэргийлэх боломжтой байсан эсэхийг </a:t>
            </a:r>
            <a:r>
              <a:rPr lang="mn-MN" b="1" dirty="0" smtClean="0">
                <a:latin typeface="Arial" pitchFamily="34" charset="0"/>
                <a:cs typeface="Arial" pitchFamily="34" charset="0"/>
              </a:rPr>
              <a:t>нарийвчилсан  асуумжаар </a:t>
            </a:r>
            <a:r>
              <a:rPr lang="mn-MN" dirty="0" smtClean="0">
                <a:latin typeface="Arial" pitchFamily="34" charset="0"/>
                <a:cs typeface="Arial" pitchFamily="34" charset="0"/>
              </a:rPr>
              <a:t>үнэлсэн.</a:t>
            </a:r>
            <a:r>
              <a:rPr lang="en-US" dirty="0" smtClean="0">
                <a:latin typeface="Arial" pitchFamily="34" charset="0"/>
                <a:cs typeface="Arial" pitchFamily="34" charset="0"/>
              </a:rPr>
              <a:t> </a:t>
            </a:r>
            <a:endParaRPr lang="mn-MN" dirty="0">
              <a:latin typeface="Arial" pitchFamily="34" charset="0"/>
              <a:cs typeface="Arial" pitchFamily="34" charset="0"/>
            </a:endParaRPr>
          </a:p>
        </p:txBody>
      </p:sp>
    </p:spTree>
    <p:extLst>
      <p:ext uri="{BB962C8B-B14F-4D97-AF65-F5344CB8AC3E}">
        <p14:creationId xmlns:p14="http://schemas.microsoft.com/office/powerpoint/2010/main" val="3485436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mn-MN" dirty="0" smtClean="0">
                <a:latin typeface="Arial" pitchFamily="34" charset="0"/>
                <a:cs typeface="Arial" pitchFamily="34" charset="0"/>
              </a:rPr>
              <a:t/>
            </a:r>
            <a:br>
              <a:rPr lang="mn-MN" dirty="0" smtClean="0">
                <a:latin typeface="Arial" pitchFamily="34" charset="0"/>
                <a:cs typeface="Arial" pitchFamily="34" charset="0"/>
              </a:rPr>
            </a:br>
            <a:r>
              <a:rPr lang="mn-MN" dirty="0" smtClean="0">
                <a:latin typeface="Arial" pitchFamily="34" charset="0"/>
                <a:cs typeface="Arial" pitchFamily="34" charset="0"/>
              </a:rPr>
              <a:t>Эргэмж судалгааны сул тал </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371600"/>
            <a:ext cx="8229600" cy="5334000"/>
          </a:xfrm>
        </p:spPr>
        <p:txBody>
          <a:bodyPr>
            <a:noAutofit/>
          </a:bodyPr>
          <a:lstStyle/>
          <a:p>
            <a:r>
              <a:rPr lang="mn-MN" sz="2400" dirty="0" smtClean="0">
                <a:latin typeface="Arial" pitchFamily="34" charset="0"/>
                <a:cs typeface="Arial" pitchFamily="34" charset="0"/>
              </a:rPr>
              <a:t>Үнэтэй, хугацаа шаардсан, олон хүнтэй баг хэрэгтэй</a:t>
            </a:r>
          </a:p>
          <a:p>
            <a:r>
              <a:rPr lang="mn-MN" sz="2400" dirty="0" smtClean="0">
                <a:latin typeface="Arial" pitchFamily="34" charset="0"/>
                <a:cs typeface="Arial" pitchFamily="34" charset="0"/>
              </a:rPr>
              <a:t>Шалтгаан, хамаарлын талаарх баталгаа сул / найдвартай байдал дунд зэрэг/</a:t>
            </a:r>
          </a:p>
          <a:p>
            <a:r>
              <a:rPr lang="mn-MN" sz="2400" dirty="0" smtClean="0">
                <a:latin typeface="Arial" pitchFamily="34" charset="0"/>
                <a:cs typeface="Arial" pitchFamily="34" charset="0"/>
              </a:rPr>
              <a:t>Судлаачдыг сургах шаардлагатай</a:t>
            </a:r>
          </a:p>
          <a:p>
            <a:r>
              <a:rPr lang="mn-MN" sz="2400" dirty="0" smtClean="0">
                <a:latin typeface="Arial" pitchFamily="34" charset="0"/>
                <a:cs typeface="Arial" pitchFamily="34" charset="0"/>
              </a:rPr>
              <a:t>Шалтгааныг нарийвчлан судалж дүгнэх боломжгүй</a:t>
            </a:r>
          </a:p>
          <a:p>
            <a:r>
              <a:rPr lang="mn-MN" sz="2400" dirty="0" smtClean="0">
                <a:latin typeface="Arial" pitchFamily="34" charset="0"/>
                <a:cs typeface="Arial" pitchFamily="34" charset="0"/>
              </a:rPr>
              <a:t>Буурай, хөгжиж буй орнуудын өвчний түүхийн бичилт, хадгалалтын байдал хангалтгүй</a:t>
            </a:r>
          </a:p>
          <a:p>
            <a:r>
              <a:rPr lang="mn-MN" sz="2400" dirty="0" smtClean="0">
                <a:latin typeface="Arial" pitchFamily="34" charset="0"/>
                <a:cs typeface="Arial" pitchFamily="34" charset="0"/>
              </a:rPr>
              <a:t>Соёлын асуудлууд, зарим орны ЭМБ-д яагаад судалгаа хийж байгаагаа сайн тайлбарлах шаардлага гарсан</a:t>
            </a:r>
          </a:p>
          <a:p>
            <a:r>
              <a:rPr lang="mn-MN" sz="2400" dirty="0" smtClean="0">
                <a:latin typeface="Arial" pitchFamily="34" charset="0"/>
                <a:cs typeface="Arial" pitchFamily="34" charset="0"/>
              </a:rPr>
              <a:t>Судалгаанд хамрагдах эмнэлгүүдийг сонгох / бүх эмнэлгүүдийг /санхүүгийн, цаг хугацааны хувьд ч/ хамруулах боломжгүй, улс орноо төлөөлөх боломжтой эмнэлгүүдийг сонгосон байна</a:t>
            </a:r>
            <a:endParaRPr lang="en-US" sz="2800" dirty="0"/>
          </a:p>
        </p:txBody>
      </p:sp>
    </p:spTree>
    <p:extLst>
      <p:ext uri="{BB962C8B-B14F-4D97-AF65-F5344CB8AC3E}">
        <p14:creationId xmlns:p14="http://schemas.microsoft.com/office/powerpoint/2010/main" val="1336867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dirty="0" smtClean="0">
                <a:latin typeface="Arial" pitchFamily="34" charset="0"/>
                <a:cs typeface="Arial" pitchFamily="34" charset="0"/>
              </a:rPr>
              <a:t>Тохиолдлын бүртгэлийг судлах</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724400"/>
          </a:xfrm>
        </p:spPr>
        <p:txBody>
          <a:bodyPr>
            <a:normAutofit fontScale="32500" lnSpcReduction="20000"/>
          </a:bodyPr>
          <a:lstStyle/>
          <a:p>
            <a:r>
              <a:rPr lang="mn-MN" sz="7400" dirty="0" smtClean="0">
                <a:latin typeface="Arial" pitchFamily="34" charset="0"/>
                <a:cs typeface="Arial" pitchFamily="34" charset="0"/>
              </a:rPr>
              <a:t>Үйлчлүүлэгчийн аюулгүй байдлын судалгааны үндсэн суурь мэдээлэл юм</a:t>
            </a:r>
          </a:p>
          <a:p>
            <a:r>
              <a:rPr lang="mn-MN" sz="7400" dirty="0" smtClean="0">
                <a:latin typeface="Arial" pitchFamily="34" charset="0"/>
                <a:cs typeface="Arial" pitchFamily="34" charset="0"/>
              </a:rPr>
              <a:t>Тохиолдлын бүртгэлийн, </a:t>
            </a:r>
            <a:r>
              <a:rPr lang="mn-MN" sz="7400" b="1" dirty="0" smtClean="0">
                <a:latin typeface="Arial" pitchFamily="34" charset="0"/>
                <a:cs typeface="Arial" pitchFamily="34" charset="0"/>
              </a:rPr>
              <a:t>дүн шинжилгээний тогтолцоог бүрдүүлэх </a:t>
            </a:r>
            <a:r>
              <a:rPr lang="mn-MN" sz="7400" dirty="0" smtClean="0">
                <a:latin typeface="Arial" pitchFamily="34" charset="0"/>
                <a:cs typeface="Arial" pitchFamily="34" charset="0"/>
              </a:rPr>
              <a:t>шаардлагатай болдог</a:t>
            </a:r>
          </a:p>
          <a:p>
            <a:r>
              <a:rPr lang="mn-MN" sz="7400" dirty="0">
                <a:latin typeface="Arial" pitchFamily="34" charset="0"/>
                <a:cs typeface="Arial" pitchFamily="34" charset="0"/>
              </a:rPr>
              <a:t>Тохиолдлын бүртгэл сайн </a:t>
            </a:r>
            <a:r>
              <a:rPr lang="mn-MN" sz="7400" dirty="0" smtClean="0">
                <a:latin typeface="Arial" pitchFamily="34" charset="0"/>
                <a:cs typeface="Arial" pitchFamily="34" charset="0"/>
              </a:rPr>
              <a:t>дурын үндсэн дээр явагддаг </a:t>
            </a:r>
            <a:r>
              <a:rPr lang="mn-MN" sz="7400" dirty="0">
                <a:latin typeface="Arial" pitchFamily="34" charset="0"/>
                <a:cs typeface="Arial" pitchFamily="34" charset="0"/>
              </a:rPr>
              <a:t>ба тохиолдлыг </a:t>
            </a:r>
            <a:r>
              <a:rPr lang="mn-MN" sz="7400" dirty="0" smtClean="0">
                <a:latin typeface="Arial" pitchFamily="34" charset="0"/>
                <a:cs typeface="Arial" pitchFamily="34" charset="0"/>
              </a:rPr>
              <a:t>бүртгэж бгаа хүн нь  “</a:t>
            </a:r>
            <a:r>
              <a:rPr lang="mn-MN" sz="7400" dirty="0">
                <a:latin typeface="Arial" pitchFamily="34" charset="0"/>
                <a:cs typeface="Arial" pitchFamily="34" charset="0"/>
              </a:rPr>
              <a:t>чухал ач холбогдолтой” гэж үзсэн тохиолдлыг </a:t>
            </a:r>
            <a:r>
              <a:rPr lang="mn-MN" sz="7400" dirty="0" smtClean="0">
                <a:latin typeface="Arial" pitchFamily="34" charset="0"/>
                <a:cs typeface="Arial" pitchFamily="34" charset="0"/>
              </a:rPr>
              <a:t>бүртгүүлдэг </a:t>
            </a:r>
            <a:endParaRPr lang="mn-MN" sz="7400" dirty="0">
              <a:latin typeface="Arial" pitchFamily="34" charset="0"/>
              <a:cs typeface="Arial" pitchFamily="34" charset="0"/>
            </a:endParaRPr>
          </a:p>
          <a:p>
            <a:r>
              <a:rPr lang="mn-MN" sz="7400" dirty="0" smtClean="0">
                <a:latin typeface="Arial" pitchFamily="34" charset="0"/>
                <a:cs typeface="Arial" pitchFamily="34" charset="0"/>
              </a:rPr>
              <a:t>Бүртгүүлэгчийн тохиолдлоос </a:t>
            </a:r>
            <a:r>
              <a:rPr lang="mn-MN" sz="7400" dirty="0">
                <a:latin typeface="Arial" pitchFamily="34" charset="0"/>
                <a:cs typeface="Arial" pitchFamily="34" charset="0"/>
              </a:rPr>
              <a:t>сэргийлж болох байсан </a:t>
            </a:r>
            <a:r>
              <a:rPr lang="mn-MN" sz="7400" dirty="0" smtClean="0">
                <a:latin typeface="Arial" pitchFamily="34" charset="0"/>
                <a:cs typeface="Arial" pitchFamily="34" charset="0"/>
              </a:rPr>
              <a:t>арга, саналыг </a:t>
            </a:r>
            <a:r>
              <a:rPr lang="mn-MN" sz="7400" dirty="0">
                <a:latin typeface="Arial" pitchFamily="34" charset="0"/>
                <a:cs typeface="Arial" pitchFamily="34" charset="0"/>
              </a:rPr>
              <a:t>ч энэ санд бүртгэдэг</a:t>
            </a:r>
            <a:endParaRPr lang="mn-MN" sz="7400" dirty="0" smtClean="0">
              <a:latin typeface="Arial" pitchFamily="34" charset="0"/>
              <a:cs typeface="Arial" pitchFamily="34" charset="0"/>
            </a:endParaRPr>
          </a:p>
          <a:p>
            <a:r>
              <a:rPr lang="mn-MN" sz="7400" dirty="0" smtClean="0">
                <a:latin typeface="Arial" pitchFamily="34" charset="0"/>
                <a:cs typeface="Arial" pitchFamily="34" charset="0"/>
              </a:rPr>
              <a:t>Тохиолдлын мэдээлэл эмнэлгийн мэргэжилтнүүдэд нээлттэй,.</a:t>
            </a:r>
            <a:endParaRPr lang="en-US" sz="7400" dirty="0" smtClean="0">
              <a:latin typeface="Arial" pitchFamily="34" charset="0"/>
              <a:cs typeface="Arial" pitchFamily="34" charset="0"/>
            </a:endParaRPr>
          </a:p>
          <a:p>
            <a:r>
              <a:rPr lang="mn-MN" sz="7400" dirty="0" smtClean="0">
                <a:latin typeface="Arial" pitchFamily="34" charset="0"/>
                <a:cs typeface="Arial" pitchFamily="34" charset="0"/>
              </a:rPr>
              <a:t>Дотооддоо тусламж, үйлчилгээг сайжруулах боломж олгодог давуу талтай</a:t>
            </a:r>
          </a:p>
          <a:p>
            <a:endParaRPr lang="mn-MN" sz="7400" dirty="0" smtClean="0">
              <a:latin typeface="Arial" pitchFamily="34" charset="0"/>
              <a:cs typeface="Arial" pitchFamily="34" charset="0"/>
            </a:endParaRPr>
          </a:p>
          <a:p>
            <a:endParaRPr lang="mn-MN" dirty="0" smtClean="0"/>
          </a:p>
          <a:p>
            <a:endParaRPr lang="mn-MN" dirty="0" smtClean="0"/>
          </a:p>
          <a:p>
            <a:endParaRPr lang="mn-MN" dirty="0" smtClean="0"/>
          </a:p>
          <a:p>
            <a:endParaRPr lang="en-US" dirty="0"/>
          </a:p>
        </p:txBody>
      </p:sp>
    </p:spTree>
    <p:extLst>
      <p:ext uri="{BB962C8B-B14F-4D97-AF65-F5344CB8AC3E}">
        <p14:creationId xmlns:p14="http://schemas.microsoft.com/office/powerpoint/2010/main" val="3269821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dirty="0" smtClean="0">
                <a:latin typeface="Arial" pitchFamily="34" charset="0"/>
                <a:cs typeface="Arial" pitchFamily="34" charset="0"/>
              </a:rPr>
              <a:t>Тохиолдлын бүртгэлийн сул талууд</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mn-MN" dirty="0" smtClean="0">
                <a:latin typeface="Arial" pitchFamily="34" charset="0"/>
                <a:cs typeface="Arial" pitchFamily="34" charset="0"/>
              </a:rPr>
              <a:t>Бүртгэл бүрэн бус байх /тохиолдлын талаарх мэдээллийг голдуу сувилагч нар бүртгэдэг, эмч нарын санал дутмаг/</a:t>
            </a:r>
          </a:p>
          <a:p>
            <a:r>
              <a:rPr lang="mn-MN" dirty="0" smtClean="0">
                <a:latin typeface="Arial" pitchFamily="34" charset="0"/>
                <a:cs typeface="Arial" pitchFamily="34" charset="0"/>
              </a:rPr>
              <a:t>Тохиолдлыг бүртгүүлэхгүй байх олон хүчин зүйл нөлөөлдөг тул тохиолдлын бүртгэлээр тархалтыг тодорхойлох учир дутагдалтай</a:t>
            </a:r>
          </a:p>
          <a:p>
            <a:r>
              <a:rPr lang="mn-MN" b="1" dirty="0" smtClean="0">
                <a:latin typeface="Arial" pitchFamily="34" charset="0"/>
                <a:cs typeface="Arial" pitchFamily="34" charset="0"/>
              </a:rPr>
              <a:t>Дата анализ хийх/ мэдээлэлд шууд иргэхэд бэрх/, эргэн мэдээлэх тогтолцоотой байх</a:t>
            </a:r>
            <a:r>
              <a:rPr lang="mn-MN" dirty="0" smtClean="0">
                <a:latin typeface="Arial" pitchFamily="34" charset="0"/>
                <a:cs typeface="Arial" pitchFamily="34" charset="0"/>
              </a:rPr>
              <a:t>, тэр нь тогтвортой, найдвартай байхыг шаардддаг. </a:t>
            </a:r>
            <a:endParaRPr lang="en-US" dirty="0">
              <a:latin typeface="Arial" pitchFamily="34" charset="0"/>
              <a:cs typeface="Arial" pitchFamily="34" charset="0"/>
            </a:endParaRPr>
          </a:p>
        </p:txBody>
      </p:sp>
    </p:spTree>
    <p:extLst>
      <p:ext uri="{BB962C8B-B14F-4D97-AF65-F5344CB8AC3E}">
        <p14:creationId xmlns:p14="http://schemas.microsoft.com/office/powerpoint/2010/main" val="2859910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endParaRPr lang="en-US" dirty="0"/>
          </a:p>
        </p:txBody>
      </p:sp>
      <p:pic>
        <p:nvPicPr>
          <p:cNvPr id="1027" name="Picture 3" descr="C:\Users\Boro\Desktop\425.2021_Page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0"/>
            <a:ext cx="83058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289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b="1" dirty="0" smtClean="0">
                <a:latin typeface="Arial" pitchFamily="34" charset="0"/>
                <a:cs typeface="Arial" pitchFamily="34" charset="0"/>
              </a:rPr>
              <a:t>ҮАБ-ын чанарын судалгааны аргууд</a:t>
            </a: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normAutofit fontScale="77500" lnSpcReduction="20000"/>
          </a:bodyPr>
          <a:lstStyle/>
          <a:p>
            <a:r>
              <a:rPr lang="mn-MN" sz="3600" dirty="0">
                <a:latin typeface="Arial" pitchFamily="34" charset="0"/>
                <a:cs typeface="Arial" pitchFamily="34" charset="0"/>
              </a:rPr>
              <a:t>Судалгаанд хамрагдаж буй хүний санал, үзэл бодолд </a:t>
            </a:r>
            <a:r>
              <a:rPr lang="mn-MN" sz="3600" dirty="0" smtClean="0">
                <a:latin typeface="Arial" pitchFamily="34" charset="0"/>
                <a:cs typeface="Arial" pitchFamily="34" charset="0"/>
              </a:rPr>
              <a:t>тулгуурладаг</a:t>
            </a:r>
            <a:endParaRPr lang="en-US" sz="3600" dirty="0" smtClean="0">
              <a:latin typeface="Arial" pitchFamily="34" charset="0"/>
              <a:cs typeface="Arial" pitchFamily="34" charset="0"/>
            </a:endParaRPr>
          </a:p>
          <a:p>
            <a:pPr marL="514350" indent="-514350">
              <a:buFont typeface="+mj-lt"/>
              <a:buAutoNum type="arabicPeriod"/>
            </a:pPr>
            <a:r>
              <a:rPr lang="en-US" b="1" dirty="0">
                <a:latin typeface="Arial" pitchFamily="34" charset="0"/>
                <a:cs typeface="Arial" pitchFamily="34" charset="0"/>
              </a:rPr>
              <a:t>Semi-structured interviews</a:t>
            </a:r>
            <a:r>
              <a:rPr lang="mn-MN" dirty="0">
                <a:latin typeface="Arial" pitchFamily="34" charset="0"/>
                <a:cs typeface="Arial" pitchFamily="34" charset="0"/>
              </a:rPr>
              <a:t>-Ярилцлага-1 хүнтэй ярилцана</a:t>
            </a:r>
            <a:endParaRPr lang="en-US" dirty="0">
              <a:latin typeface="Arial" pitchFamily="34" charset="0"/>
              <a:cs typeface="Arial" pitchFamily="34" charset="0"/>
            </a:endParaRPr>
          </a:p>
          <a:p>
            <a:pPr marL="514350" indent="-514350">
              <a:buFont typeface="+mj-lt"/>
              <a:buAutoNum type="arabicPeriod"/>
            </a:pPr>
            <a:r>
              <a:rPr lang="en-US" b="1" dirty="0">
                <a:latin typeface="Arial" pitchFamily="34" charset="0"/>
                <a:cs typeface="Arial" pitchFamily="34" charset="0"/>
              </a:rPr>
              <a:t>Focus group</a:t>
            </a:r>
            <a:r>
              <a:rPr lang="en-US" dirty="0">
                <a:latin typeface="Arial" pitchFamily="34" charset="0"/>
                <a:cs typeface="Arial" pitchFamily="34" charset="0"/>
              </a:rPr>
              <a:t>/ </a:t>
            </a:r>
            <a:r>
              <a:rPr lang="mn-MN" dirty="0">
                <a:latin typeface="Arial" pitchFamily="34" charset="0"/>
                <a:cs typeface="Arial" pitchFamily="34" charset="0"/>
              </a:rPr>
              <a:t>бүлэг хүмүүс суулгаад тодорхой сэдвийн хүрээнд ярилцана/</a:t>
            </a:r>
          </a:p>
          <a:p>
            <a:pPr marL="514350" indent="-514350" algn="just">
              <a:buFont typeface="+mj-lt"/>
              <a:buAutoNum type="arabicPeriod"/>
            </a:pPr>
            <a:r>
              <a:rPr lang="en-US" b="1" dirty="0">
                <a:latin typeface="Arial" pitchFamily="34" charset="0"/>
                <a:cs typeface="Arial" pitchFamily="34" charset="0"/>
              </a:rPr>
              <a:t>Ethnographic studies</a:t>
            </a:r>
            <a:r>
              <a:rPr lang="mn-MN" b="1" dirty="0">
                <a:latin typeface="Arial" pitchFamily="34" charset="0"/>
                <a:cs typeface="Arial" pitchFamily="34" charset="0"/>
              </a:rPr>
              <a:t> </a:t>
            </a:r>
            <a:r>
              <a:rPr lang="mn-MN" dirty="0">
                <a:latin typeface="Arial" pitchFamily="34" charset="0"/>
                <a:cs typeface="Arial" pitchFamily="34" charset="0"/>
              </a:rPr>
              <a:t>/судлаач нь судалгааны талбар дээр очоод юу болж байгааг ажиглаж тэмдэглэл хөтөлж бас ярилцаж судалгаа хийдэг, Ж:эмтэй холбоотой тохиолдол эрсдлийг үнэлэхэд их ашигладаг- Эмч эмийн хэрэглээг хэрхэн тайлбарлаж өгч байгааг ажигладаг</a:t>
            </a:r>
            <a:endParaRPr lang="en-US" dirty="0"/>
          </a:p>
        </p:txBody>
      </p:sp>
    </p:spTree>
    <p:extLst>
      <p:ext uri="{BB962C8B-B14F-4D97-AF65-F5344CB8AC3E}">
        <p14:creationId xmlns:p14="http://schemas.microsoft.com/office/powerpoint/2010/main" val="1668593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Semi-structured interviews</a:t>
            </a:r>
            <a:r>
              <a:rPr lang="mn-MN" dirty="0">
                <a:latin typeface="Arial" pitchFamily="34" charset="0"/>
                <a:cs typeface="Arial" pitchFamily="34" charset="0"/>
              </a:rPr>
              <a:t>-Ярилцлага-1</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77500" lnSpcReduction="20000"/>
          </a:bodyPr>
          <a:lstStyle/>
          <a:p>
            <a:endParaRPr lang="mn-MN" dirty="0" smtClean="0"/>
          </a:p>
          <a:p>
            <a:r>
              <a:rPr lang="mn-MN" dirty="0" smtClean="0">
                <a:latin typeface="Arial" pitchFamily="34" charset="0"/>
                <a:cs typeface="Arial" pitchFamily="34" charset="0"/>
              </a:rPr>
              <a:t>Тодорхой асуудлын хүрээнд судалгаанд хамрагдаж буй хүмүүсийн санал бодлыг мэдэхийн тулд хийдэг</a:t>
            </a:r>
          </a:p>
          <a:p>
            <a:r>
              <a:rPr lang="mn-MN" dirty="0" smtClean="0">
                <a:latin typeface="Arial" pitchFamily="34" charset="0"/>
                <a:cs typeface="Arial" pitchFamily="34" charset="0"/>
              </a:rPr>
              <a:t>Урьдчилан бэлдсэн сэдвийн хүрээнд ярилцлагыг эхэлдэг/ Эмтэй холбоотой тохиолдол илэрч байсан уу, бид хэрхэн сэргийлж болно гэж та үзэж бн гм/ асуултаа нээлттэй үлдээж саналыг нь сонсдог</a:t>
            </a:r>
          </a:p>
          <a:p>
            <a:r>
              <a:rPr lang="mn-MN" dirty="0" smtClean="0">
                <a:latin typeface="Arial" pitchFamily="34" charset="0"/>
                <a:cs typeface="Arial" pitchFamily="34" charset="0"/>
              </a:rPr>
              <a:t>Судалгаанд хамрагдаж буй хүний байдлаас  хамаарч асуултуудын </a:t>
            </a:r>
            <a:r>
              <a:rPr lang="mn-MN" dirty="0">
                <a:latin typeface="Arial" pitchFamily="34" charset="0"/>
                <a:cs typeface="Arial" pitchFamily="34" charset="0"/>
              </a:rPr>
              <a:t>дараалал, үг хэллэгийг </a:t>
            </a:r>
            <a:r>
              <a:rPr lang="mn-MN" dirty="0" smtClean="0">
                <a:latin typeface="Arial" pitchFamily="34" charset="0"/>
                <a:cs typeface="Arial" pitchFamily="34" charset="0"/>
              </a:rPr>
              <a:t>ярилцагч- судлаач өөрчилж болдог</a:t>
            </a:r>
          </a:p>
          <a:p>
            <a:r>
              <a:rPr lang="mn-MN" dirty="0" smtClean="0">
                <a:latin typeface="Arial" pitchFamily="34" charset="0"/>
                <a:cs typeface="Arial" pitchFamily="34" charset="0"/>
              </a:rPr>
              <a:t>Олон хэлбэрээр ярилцлагын хийж болно/ утсаар, нүүр тулан, цахим захиаргаар, месэжээр гм/</a:t>
            </a:r>
          </a:p>
          <a:p>
            <a:endParaRPr lang="en-US" dirty="0"/>
          </a:p>
        </p:txBody>
      </p:sp>
    </p:spTree>
    <p:extLst>
      <p:ext uri="{BB962C8B-B14F-4D97-AF65-F5344CB8AC3E}">
        <p14:creationId xmlns:p14="http://schemas.microsoft.com/office/powerpoint/2010/main" val="2203084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Focus group/ </a:t>
            </a:r>
            <a:r>
              <a:rPr lang="mn-MN" dirty="0" smtClean="0">
                <a:latin typeface="Arial" pitchFamily="34" charset="0"/>
                <a:cs typeface="Arial" pitchFamily="34" charset="0"/>
              </a:rPr>
              <a:t>бүлгийн ярилцлага</a:t>
            </a:r>
            <a:r>
              <a:rPr lang="mn-MN" dirty="0">
                <a:latin typeface="Arial" pitchFamily="34" charset="0"/>
                <a:cs typeface="Arial" pitchFamily="34" charset="0"/>
              </a:rPr>
              <a:t/>
            </a:r>
            <a:br>
              <a:rPr lang="mn-MN" dirty="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10000"/>
          </a:bodyPr>
          <a:lstStyle/>
          <a:p>
            <a:pPr algn="just"/>
            <a:r>
              <a:rPr lang="mn-MN" dirty="0" smtClean="0">
                <a:latin typeface="Arial" pitchFamily="34" charset="0"/>
                <a:cs typeface="Arial" pitchFamily="34" charset="0"/>
              </a:rPr>
              <a:t>Бүлэг хүмүүс тодорхой сэдвийн хүрээнд ярилцаж асуудлын гүнд орж нэгдсэн шийдэл, арга замд хүрдэгт ач холбогдол нь оршдог. </a:t>
            </a:r>
          </a:p>
          <a:p>
            <a:pPr algn="just"/>
            <a:r>
              <a:rPr lang="mn-MN" dirty="0" smtClean="0">
                <a:latin typeface="Arial" pitchFamily="34" charset="0"/>
                <a:cs typeface="Arial" pitchFamily="34" charset="0"/>
              </a:rPr>
              <a:t>Ж: “Энэтхэг улсын тусламж, үйлчилгээний аюулгүй байдлыг хангахад тулгамдаж буй асуудал” сэдвээр бүлгийн ярилцлагын судалгаа хийгдсэн. Эмч нар энэ талаар ярилцаж санал бодлоо илэрхийлцгээсэн. Сургалт, санхүүжилт гм асуудлуудыг тодорхойлсон. Мөн  цаашид хэрэгжүүлэх арга хэмжээ, судалгааны сэдвийг тодорхойлсон байна.</a:t>
            </a:r>
          </a:p>
          <a:p>
            <a:endParaRPr lang="en-US" dirty="0"/>
          </a:p>
        </p:txBody>
      </p:sp>
    </p:spTree>
    <p:extLst>
      <p:ext uri="{BB962C8B-B14F-4D97-AF65-F5344CB8AC3E}">
        <p14:creationId xmlns:p14="http://schemas.microsoft.com/office/powerpoint/2010/main" val="780078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itchFamily="34" charset="0"/>
                <a:cs typeface="Arial" pitchFamily="34" charset="0"/>
              </a:rPr>
              <a:t>Ethnographic</a:t>
            </a:r>
            <a:r>
              <a:rPr lang="mn-MN" sz="4000" dirty="0" smtClean="0">
                <a:latin typeface="Arial" pitchFamily="34" charset="0"/>
                <a:cs typeface="Arial" pitchFamily="34" charset="0"/>
              </a:rPr>
              <a:t> судалгаа</a:t>
            </a:r>
            <a:endParaRPr lang="en-US" sz="4000" dirty="0">
              <a:latin typeface="Arial" pitchFamily="34" charset="0"/>
              <a:cs typeface="Arial" pitchFamily="34" charset="0"/>
            </a:endParaRPr>
          </a:p>
        </p:txBody>
      </p:sp>
      <p:sp>
        <p:nvSpPr>
          <p:cNvPr id="3" name="Content Placeholder 2"/>
          <p:cNvSpPr>
            <a:spLocks noGrp="1"/>
          </p:cNvSpPr>
          <p:nvPr>
            <p:ph idx="1"/>
          </p:nvPr>
        </p:nvSpPr>
        <p:spPr/>
        <p:txBody>
          <a:bodyPr>
            <a:normAutofit fontScale="77500" lnSpcReduction="20000"/>
          </a:bodyPr>
          <a:lstStyle/>
          <a:p>
            <a:pPr algn="just"/>
            <a:r>
              <a:rPr lang="mn-MN" dirty="0" smtClean="0">
                <a:latin typeface="Arial" pitchFamily="34" charset="0"/>
                <a:cs typeface="Arial" pitchFamily="34" charset="0"/>
              </a:rPr>
              <a:t>Туршилт судалгааны явцад илэрдэггүй,  амьдрал дээрх нарийн төвөгтэй асуудлуудыг илрүүлэх ач холбогдолтой</a:t>
            </a:r>
          </a:p>
          <a:p>
            <a:pPr algn="just"/>
            <a:r>
              <a:rPr lang="mn-MN" dirty="0" smtClean="0">
                <a:latin typeface="Arial" pitchFamily="34" charset="0"/>
                <a:cs typeface="Arial" pitchFamily="34" charset="0"/>
              </a:rPr>
              <a:t>Судалгааны орчин нь өвөрмөц, давтагдашгүй ба судалгааны бүхий л шатанд нөлөөлөх магадлалтай</a:t>
            </a:r>
          </a:p>
          <a:p>
            <a:pPr algn="just"/>
            <a:r>
              <a:rPr lang="mn-MN" b="1" dirty="0">
                <a:latin typeface="Arial" pitchFamily="34" charset="0"/>
                <a:cs typeface="Arial" pitchFamily="34" charset="0"/>
              </a:rPr>
              <a:t>Стандарт протокол </a:t>
            </a:r>
            <a:r>
              <a:rPr lang="mn-MN" dirty="0">
                <a:latin typeface="Arial" pitchFamily="34" charset="0"/>
                <a:cs typeface="Arial" pitchFamily="34" charset="0"/>
              </a:rPr>
              <a:t>ашиглан тусламж үзүүлэх үед  ноцтой, таагүй тохиолдолд өртөх </a:t>
            </a:r>
            <a:r>
              <a:rPr lang="mn-MN" b="1" dirty="0">
                <a:latin typeface="Arial" pitchFamily="34" charset="0"/>
                <a:cs typeface="Arial" pitchFamily="34" charset="0"/>
              </a:rPr>
              <a:t>өндөр эрсдэлтэй </a:t>
            </a:r>
            <a:r>
              <a:rPr lang="mn-MN" dirty="0">
                <a:latin typeface="Arial" pitchFamily="34" charset="0"/>
                <a:cs typeface="Arial" pitchFamily="34" charset="0"/>
              </a:rPr>
              <a:t>үйлчлүүлэгчийг судлахад илүү үр </a:t>
            </a:r>
            <a:r>
              <a:rPr lang="mn-MN" dirty="0" smtClean="0">
                <a:latin typeface="Arial" pitchFamily="34" charset="0"/>
                <a:cs typeface="Arial" pitchFamily="34" charset="0"/>
              </a:rPr>
              <a:t>дүнтэй</a:t>
            </a:r>
          </a:p>
          <a:p>
            <a:pPr algn="just"/>
            <a:r>
              <a:rPr lang="mn-MN" dirty="0" smtClean="0">
                <a:latin typeface="Arial" pitchFamily="34" charset="0"/>
                <a:cs typeface="Arial" pitchFamily="34" charset="0"/>
              </a:rPr>
              <a:t>Тохиолдлыг </a:t>
            </a:r>
            <a:r>
              <a:rPr lang="mn-MN" dirty="0">
                <a:latin typeface="Arial" pitchFamily="34" charset="0"/>
                <a:cs typeface="Arial" pitchFamily="34" charset="0"/>
              </a:rPr>
              <a:t>бууруулахаар авч </a:t>
            </a:r>
            <a:r>
              <a:rPr lang="mn-MN" b="1" dirty="0">
                <a:latin typeface="Arial" pitchFamily="34" charset="0"/>
                <a:cs typeface="Arial" pitchFamily="34" charset="0"/>
              </a:rPr>
              <a:t>хэрэгжүүлсэн арга хэмжээний үр дүнг үнэлэхэд ач холбогдолтой</a:t>
            </a:r>
          </a:p>
          <a:p>
            <a:pPr algn="just"/>
            <a:r>
              <a:rPr lang="mn-MN" dirty="0">
                <a:latin typeface="Arial" pitchFamily="34" charset="0"/>
                <a:cs typeface="Arial" pitchFamily="34" charset="0"/>
              </a:rPr>
              <a:t>Өртөг өндөртэй</a:t>
            </a:r>
            <a:endParaRPr lang="en-US" dirty="0">
              <a:latin typeface="Arial" pitchFamily="34" charset="0"/>
              <a:cs typeface="Arial" pitchFamily="34" charset="0"/>
            </a:endParaRPr>
          </a:p>
          <a:p>
            <a:pPr algn="just"/>
            <a:endParaRPr lang="mn-MN" dirty="0" smtClean="0">
              <a:latin typeface="Arial" pitchFamily="34" charset="0"/>
              <a:cs typeface="Arial" pitchFamily="34" charset="0"/>
            </a:endParaRPr>
          </a:p>
          <a:p>
            <a:endParaRPr lang="en-US" dirty="0"/>
          </a:p>
        </p:txBody>
      </p:sp>
    </p:spTree>
    <p:extLst>
      <p:ext uri="{BB962C8B-B14F-4D97-AF65-F5344CB8AC3E}">
        <p14:creationId xmlns:p14="http://schemas.microsoft.com/office/powerpoint/2010/main" val="1635014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COHORT</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r>
              <a:rPr lang="mn-MN" sz="2800" dirty="0" smtClean="0">
                <a:latin typeface="Arial" pitchFamily="34" charset="0"/>
                <a:cs typeface="Arial" pitchFamily="34" charset="0"/>
              </a:rPr>
              <a:t>Цаг хугацааны хувьд ирээдүй рүү чиглэсэн байдаг /судалгаанд хамрагдах хүнийг тодорхой хугацаанд дагаж судалдаг/</a:t>
            </a:r>
          </a:p>
          <a:p>
            <a:r>
              <a:rPr lang="mn-MN" sz="2800" dirty="0" smtClean="0">
                <a:latin typeface="Arial" pitchFamily="34" charset="0"/>
                <a:cs typeface="Arial" pitchFamily="34" charset="0"/>
              </a:rPr>
              <a:t>Үнэ өртөг ихтэй</a:t>
            </a:r>
          </a:p>
          <a:p>
            <a:r>
              <a:rPr lang="mn-MN" sz="2800" dirty="0" smtClean="0">
                <a:latin typeface="Arial" pitchFamily="34" charset="0"/>
                <a:cs typeface="Arial" pitchFamily="34" charset="0"/>
              </a:rPr>
              <a:t>Эрсдлийг шууд тогтоох боломжтой</a:t>
            </a:r>
          </a:p>
          <a:p>
            <a:r>
              <a:rPr lang="mn-MN" sz="2800" dirty="0" smtClean="0">
                <a:latin typeface="Arial" pitchFamily="34" charset="0"/>
                <a:cs typeface="Arial" pitchFamily="34" charset="0"/>
              </a:rPr>
              <a:t>Нэгэн зэрэг олон үр дагаврыг судлах боломж олгодог</a:t>
            </a:r>
          </a:p>
          <a:p>
            <a:r>
              <a:rPr lang="mn-MN" sz="2800" dirty="0" smtClean="0">
                <a:latin typeface="Arial" pitchFamily="34" charset="0"/>
                <a:cs typeface="Arial" pitchFamily="34" charset="0"/>
              </a:rPr>
              <a:t>Ховор тохиолдлыг судлахад ач холбогдолтой боловч хэтэрхий цөөн тохиолдлыг судлахад цаг хугацааны хувьд төлөвлөснөөс илүү урт хугацаа зарцуулах магадлалтай байдаг</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503358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itchFamily="34" charset="0"/>
                <a:cs typeface="Arial" pitchFamily="34" charset="0"/>
              </a:rPr>
              <a:t>CASE CONTROL </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181600"/>
          </a:xfrm>
        </p:spPr>
        <p:txBody>
          <a:bodyPr>
            <a:normAutofit/>
          </a:bodyPr>
          <a:lstStyle/>
          <a:p>
            <a:r>
              <a:rPr lang="mn-MN" sz="2200" dirty="0" smtClean="0">
                <a:latin typeface="Arial" pitchFamily="34" charset="0"/>
                <a:cs typeface="Arial" pitchFamily="34" charset="0"/>
              </a:rPr>
              <a:t>Тусламж, үйлчилгээний үр дагаврыг  хэсэг бүлэг хүмүүст судлаад өмнө нь болсон үйл явдлыг цаг хугацааны хувьд урагшлуулж судалдаг/</a:t>
            </a:r>
          </a:p>
          <a:p>
            <a:r>
              <a:rPr lang="mn-MN" sz="2200" dirty="0">
                <a:latin typeface="Arial" pitchFamily="34" charset="0"/>
                <a:cs typeface="Arial" pitchFamily="34" charset="0"/>
              </a:rPr>
              <a:t>Хямд өртөгтэй </a:t>
            </a:r>
            <a:endParaRPr lang="mn-MN" sz="2200" dirty="0" smtClean="0">
              <a:latin typeface="Arial" pitchFamily="34" charset="0"/>
              <a:cs typeface="Arial" pitchFamily="34" charset="0"/>
            </a:endParaRPr>
          </a:p>
          <a:p>
            <a:r>
              <a:rPr lang="mn-MN" sz="2200" dirty="0" smtClean="0">
                <a:latin typeface="Arial" pitchFamily="34" charset="0"/>
                <a:cs typeface="Arial" pitchFamily="34" charset="0"/>
              </a:rPr>
              <a:t>Харьцангуй хурдан, судалгаа хийхэд илүү хялбар</a:t>
            </a:r>
          </a:p>
          <a:p>
            <a:r>
              <a:rPr lang="mn-MN" sz="2200" dirty="0" smtClean="0">
                <a:latin typeface="Arial" pitchFamily="34" charset="0"/>
                <a:cs typeface="Arial" pitchFamily="34" charset="0"/>
              </a:rPr>
              <a:t>Нотолгооны хувьд </a:t>
            </a:r>
            <a:r>
              <a:rPr lang="en-US" sz="2200" dirty="0" smtClean="0">
                <a:latin typeface="Arial" pitchFamily="34" charset="0"/>
                <a:cs typeface="Arial" pitchFamily="34" charset="0"/>
              </a:rPr>
              <a:t>cohort</a:t>
            </a:r>
            <a:r>
              <a:rPr lang="mn-MN" sz="2200" dirty="0" smtClean="0">
                <a:latin typeface="Arial" pitchFamily="34" charset="0"/>
                <a:cs typeface="Arial" pitchFamily="34" charset="0"/>
              </a:rPr>
              <a:t>-оос сул</a:t>
            </a:r>
          </a:p>
          <a:p>
            <a:r>
              <a:rPr lang="mn-MN" sz="2200" dirty="0" smtClean="0">
                <a:latin typeface="Arial" pitchFamily="34" charset="0"/>
                <a:cs typeface="Arial" pitchFamily="34" charset="0"/>
              </a:rPr>
              <a:t>Нууц үе нь урт, удаан хугацаанд үргэлжилдэг эмгэгийг судлахад ач холбогдолтой</a:t>
            </a:r>
          </a:p>
          <a:p>
            <a:r>
              <a:rPr lang="mn-MN" sz="2200" dirty="0" smtClean="0">
                <a:latin typeface="Arial" pitchFamily="34" charset="0"/>
                <a:cs typeface="Arial" pitchFamily="34" charset="0"/>
              </a:rPr>
              <a:t>1 судалгаанд үйл явдлын 1 үр дагаврыг  судалдаг.</a:t>
            </a:r>
          </a:p>
          <a:p>
            <a:r>
              <a:rPr lang="mn-MN" sz="2200" dirty="0" smtClean="0">
                <a:latin typeface="Arial" pitchFamily="34" charset="0"/>
                <a:cs typeface="Arial" pitchFamily="34" charset="0"/>
              </a:rPr>
              <a:t>Олон тооны үйл явдлын үр дагаврыг  нэгэн зэрэг судлах боломж олгодог</a:t>
            </a:r>
          </a:p>
          <a:p>
            <a:r>
              <a:rPr lang="mn-MN" sz="2200" dirty="0" smtClean="0">
                <a:latin typeface="Arial" pitchFamily="34" charset="0"/>
                <a:cs typeface="Arial" pitchFamily="34" charset="0"/>
              </a:rPr>
              <a:t>Нөлөөлөх хүчин зүйлийг судлан тогтоох боломж олгохгүй.</a:t>
            </a:r>
          </a:p>
          <a:p>
            <a:r>
              <a:rPr lang="mn-MN" sz="2200" dirty="0" smtClean="0">
                <a:latin typeface="Arial" pitchFamily="34" charset="0"/>
                <a:cs typeface="Arial" pitchFamily="34" charset="0"/>
              </a:rPr>
              <a:t>Ховор тохиолдох эмгэгийн судлахад ач холбогдолтой</a:t>
            </a:r>
          </a:p>
          <a:p>
            <a:endParaRPr lang="en-US" sz="2000" dirty="0"/>
          </a:p>
        </p:txBody>
      </p:sp>
    </p:spTree>
    <p:extLst>
      <p:ext uri="{BB962C8B-B14F-4D97-AF65-F5344CB8AC3E}">
        <p14:creationId xmlns:p14="http://schemas.microsoft.com/office/powerpoint/2010/main" val="1255173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b="1" dirty="0">
                <a:latin typeface="Arial" pitchFamily="34" charset="0"/>
                <a:cs typeface="Arial" pitchFamily="34" charset="0"/>
              </a:rPr>
              <a:t>CROSS-SECTIONAL</a:t>
            </a:r>
          </a:p>
        </p:txBody>
      </p:sp>
      <p:sp>
        <p:nvSpPr>
          <p:cNvPr id="3" name="Content Placeholder 2"/>
          <p:cNvSpPr>
            <a:spLocks noGrp="1"/>
          </p:cNvSpPr>
          <p:nvPr>
            <p:ph idx="1"/>
          </p:nvPr>
        </p:nvSpPr>
        <p:spPr>
          <a:xfrm>
            <a:off x="457200" y="1143000"/>
            <a:ext cx="8229600" cy="4983163"/>
          </a:xfrm>
        </p:spPr>
        <p:txBody>
          <a:bodyPr>
            <a:normAutofit fontScale="25000" lnSpcReduction="20000"/>
          </a:bodyPr>
          <a:lstStyle/>
          <a:p>
            <a:pPr marL="0" indent="0">
              <a:buNone/>
            </a:pPr>
            <a:r>
              <a:rPr lang="mn-MN" sz="9600" b="1" dirty="0" smtClean="0">
                <a:latin typeface="Arial" pitchFamily="34" charset="0"/>
                <a:cs typeface="Arial" pitchFamily="34" charset="0"/>
              </a:rPr>
              <a:t>Давуу талууд</a:t>
            </a:r>
          </a:p>
          <a:p>
            <a:r>
              <a:rPr lang="mn-MN" sz="9600" dirty="0" smtClean="0">
                <a:latin typeface="Arial" pitchFamily="34" charset="0"/>
                <a:cs typeface="Arial" pitchFamily="34" charset="0"/>
              </a:rPr>
              <a:t>Өртөг боломжийн, заасан хугацаанд хүссэн мэдээллээ цуглуулдаг</a:t>
            </a:r>
          </a:p>
          <a:p>
            <a:r>
              <a:rPr lang="mn-MN" sz="9600" dirty="0" smtClean="0">
                <a:latin typeface="Arial" pitchFamily="34" charset="0"/>
                <a:cs typeface="Arial" pitchFamily="34" charset="0"/>
              </a:rPr>
              <a:t>Судалгааны тоо мэдэээлэллийг үнэн зөв цуглуулах, хяналт тавихад  давуу эрх, боломжийг олгодог</a:t>
            </a:r>
          </a:p>
          <a:p>
            <a:r>
              <a:rPr lang="mn-MN" sz="9600" dirty="0" smtClean="0">
                <a:latin typeface="Arial" pitchFamily="34" charset="0"/>
                <a:cs typeface="Arial" pitchFamily="34" charset="0"/>
              </a:rPr>
              <a:t>Цуглуулсан гол дата бүрэн гүйцэд гэдэгт итгэлтэй байх боломжийг олгодог</a:t>
            </a:r>
          </a:p>
          <a:p>
            <a:r>
              <a:rPr lang="mn-MN" sz="9600" dirty="0" smtClean="0">
                <a:latin typeface="Arial" pitchFamily="34" charset="0"/>
                <a:cs typeface="Arial" pitchFamily="34" charset="0"/>
              </a:rPr>
              <a:t>Түүврийн тоог нарийвчлан тогтоох боломж олгодог</a:t>
            </a:r>
          </a:p>
          <a:p>
            <a:r>
              <a:rPr lang="mn-MN" sz="9600" dirty="0" smtClean="0">
                <a:latin typeface="Arial" pitchFamily="34" charset="0"/>
                <a:cs typeface="Arial" pitchFamily="34" charset="0"/>
              </a:rPr>
              <a:t>Цуглуулсан мэдээлэлд дурын хүн үнэлгээ өгч, дүгнэх боломжтой</a:t>
            </a:r>
          </a:p>
          <a:p>
            <a:r>
              <a:rPr lang="mn-MN" sz="9600" dirty="0" smtClean="0">
                <a:latin typeface="Arial" pitchFamily="34" charset="0"/>
                <a:cs typeface="Arial" pitchFamily="34" charset="0"/>
              </a:rPr>
              <a:t>Олон төрлийн үйл явдал, олон төрлийн үр дагаврын талаар судлах боломж олгодог</a:t>
            </a:r>
          </a:p>
          <a:p>
            <a:r>
              <a:rPr lang="mn-MN" sz="9600" dirty="0" smtClean="0">
                <a:latin typeface="Arial" pitchFamily="34" charset="0"/>
                <a:cs typeface="Arial" pitchFamily="34" charset="0"/>
              </a:rPr>
              <a:t>Дескриптив анализ хийхэд шаардлагатай  тоон мэдээллийг бэлтгэж өгдөг</a:t>
            </a:r>
          </a:p>
          <a:p>
            <a:r>
              <a:rPr lang="mn-MN" sz="9600" dirty="0" smtClean="0">
                <a:latin typeface="Arial" pitchFamily="34" charset="0"/>
                <a:cs typeface="Arial" pitchFamily="34" charset="0"/>
              </a:rPr>
              <a:t>Цаашид хийх судалгааны сэдвүүдийг тодорхойлж өгдөг</a:t>
            </a:r>
          </a:p>
          <a:p>
            <a:endParaRPr lang="mn-MN" dirty="0" smtClean="0"/>
          </a:p>
          <a:p>
            <a:pPr marL="0" indent="0">
              <a:buNone/>
            </a:pPr>
            <a:endParaRPr lang="en-US" dirty="0"/>
          </a:p>
        </p:txBody>
      </p:sp>
    </p:spTree>
    <p:extLst>
      <p:ext uri="{BB962C8B-B14F-4D97-AF65-F5344CB8AC3E}">
        <p14:creationId xmlns:p14="http://schemas.microsoft.com/office/powerpoint/2010/main" val="746832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CROSS-SECTIONAL</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mn-MN" sz="9600" b="1" dirty="0" smtClean="0">
                <a:latin typeface="Arial" pitchFamily="34" charset="0"/>
                <a:cs typeface="Arial" pitchFamily="34" charset="0"/>
              </a:rPr>
              <a:t>Сул талууд:</a:t>
            </a:r>
          </a:p>
          <a:p>
            <a:r>
              <a:rPr lang="mn-MN" sz="9600" dirty="0" smtClean="0">
                <a:latin typeface="Arial" pitchFamily="34" charset="0"/>
                <a:cs typeface="Arial" pitchFamily="34" charset="0"/>
              </a:rPr>
              <a:t>Судалгаанд хамрагдах шаардлагатай нийт хүмүүсийг хамруулсан үед үр дүнтэй</a:t>
            </a:r>
          </a:p>
          <a:p>
            <a:r>
              <a:rPr lang="mn-MN" sz="9600" dirty="0" smtClean="0">
                <a:latin typeface="Arial" pitchFamily="34" charset="0"/>
                <a:cs typeface="Arial" pitchFamily="34" charset="0"/>
              </a:rPr>
              <a:t>Түүврийн тоо их байдаг</a:t>
            </a:r>
          </a:p>
          <a:p>
            <a:r>
              <a:rPr lang="mn-MN" sz="9600" dirty="0" smtClean="0">
                <a:latin typeface="Arial" pitchFamily="34" charset="0"/>
                <a:cs typeface="Arial" pitchFamily="34" charset="0"/>
              </a:rPr>
              <a:t>Үр дүнд нөлөөлөхүйц алдаа магадлал гардаг</a:t>
            </a:r>
          </a:p>
          <a:p>
            <a:r>
              <a:rPr lang="mn-MN" sz="9600" b="1" dirty="0" smtClean="0">
                <a:latin typeface="Arial" pitchFamily="34" charset="0"/>
                <a:cs typeface="Arial" pitchFamily="34" charset="0"/>
              </a:rPr>
              <a:t>Харилцан хамаарал, шалтгаан үр дагаврын </a:t>
            </a:r>
          </a:p>
          <a:p>
            <a:r>
              <a:rPr lang="mn-MN" sz="9600" b="1" dirty="0" smtClean="0">
                <a:latin typeface="Arial" pitchFamily="34" charset="0"/>
                <a:cs typeface="Arial" pitchFamily="34" charset="0"/>
              </a:rPr>
              <a:t>талаар мэдээлэл өгдөггүй</a:t>
            </a:r>
          </a:p>
          <a:p>
            <a:r>
              <a:rPr lang="mn-MN" sz="9600" dirty="0" smtClean="0">
                <a:latin typeface="Arial" pitchFamily="34" charset="0"/>
                <a:cs typeface="Arial" pitchFamily="34" charset="0"/>
              </a:rPr>
              <a:t>Тохиолдлыг хэмжих боломж олгодоггүй</a:t>
            </a:r>
          </a:p>
          <a:p>
            <a:endParaRPr lang="mn-MN" dirty="0" smtClean="0"/>
          </a:p>
          <a:p>
            <a:pPr marL="0" indent="0">
              <a:buNone/>
            </a:pPr>
            <a:r>
              <a:rPr lang="mn-MN" dirty="0" smtClean="0"/>
              <a:t> </a:t>
            </a:r>
          </a:p>
          <a:p>
            <a:endParaRPr lang="en-US" dirty="0"/>
          </a:p>
        </p:txBody>
      </p:sp>
    </p:spTree>
    <p:extLst>
      <p:ext uri="{BB962C8B-B14F-4D97-AF65-F5344CB8AC3E}">
        <p14:creationId xmlns:p14="http://schemas.microsoft.com/office/powerpoint/2010/main" val="3840406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Нотолгооны пирамид</a:t>
            </a:r>
            <a:endParaRPr lang="en-US" dirty="0"/>
          </a:p>
        </p:txBody>
      </p:sp>
      <p:sp>
        <p:nvSpPr>
          <p:cNvPr id="3" name="Content Placeholder 2"/>
          <p:cNvSpPr>
            <a:spLocks noGrp="1"/>
          </p:cNvSpPr>
          <p:nvPr>
            <p:ph idx="1"/>
          </p:nvPr>
        </p:nvSpPr>
        <p:spPr>
          <a:xfrm>
            <a:off x="457200" y="1600200"/>
            <a:ext cx="8458200" cy="4953000"/>
          </a:xfrm>
        </p:spPr>
        <p:txBody>
          <a:bodyPr/>
          <a:lstStyle/>
          <a:p>
            <a:endParaRPr lang="en-US" dirty="0"/>
          </a:p>
        </p:txBody>
      </p:sp>
      <p:pic>
        <p:nvPicPr>
          <p:cNvPr id="1026" name="Picture 2" descr="C:\Users\Boro\AppData\Local\Temp\Hierarchy-of-evidence-pyramid-The-pyramidal-shape-qualitatively-integrates-the-amount-o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052512"/>
            <a:ext cx="8096250" cy="5195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36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itchFamily="34" charset="0"/>
                <a:cs typeface="Arial" pitchFamily="34" charset="0"/>
              </a:rPr>
              <a:t>Randomized control trials</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153400" cy="4343399"/>
          </a:xfrm>
        </p:spPr>
        <p:txBody>
          <a:bodyPr>
            <a:normAutofit/>
          </a:bodyPr>
          <a:lstStyle/>
          <a:p>
            <a:endParaRPr lang="mn-MN" dirty="0" smtClean="0"/>
          </a:p>
          <a:p>
            <a:endParaRPr lang="mn-MN" dirty="0" smtClean="0"/>
          </a:p>
          <a:p>
            <a:endParaRPr lang="en-US" dirty="0"/>
          </a:p>
        </p:txBody>
      </p:sp>
      <p:pic>
        <p:nvPicPr>
          <p:cNvPr id="1026" name="Picture 2" descr="C:\Users\Boro\Desktop\imag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524000"/>
            <a:ext cx="58674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052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mn-MN" sz="3600" b="1" dirty="0" smtClean="0">
                <a:latin typeface="Arial" pitchFamily="34" charset="0"/>
                <a:cs typeface="Arial" pitchFamily="34" charset="0"/>
              </a:rPr>
              <a:t>Үйлчлүүлэгчийн аюулгүй байдлын судалгааны ач холбогдол</a:t>
            </a:r>
            <a:endParaRPr lang="en-US" sz="3600" b="1"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marL="0" indent="0" algn="just">
              <a:buNone/>
            </a:pPr>
            <a:r>
              <a:rPr lang="mn-MN" dirty="0" smtClean="0">
                <a:latin typeface="Arial" pitchFamily="34" charset="0"/>
                <a:cs typeface="Arial" pitchFamily="34" charset="0"/>
              </a:rPr>
              <a:t>	</a:t>
            </a:r>
            <a:r>
              <a:rPr lang="mn-MN" sz="3000" dirty="0" smtClean="0">
                <a:latin typeface="Arial" pitchFamily="34" charset="0"/>
                <a:cs typeface="Arial" pitchFamily="34" charset="0"/>
              </a:rPr>
              <a:t>Судалгаа </a:t>
            </a:r>
            <a:r>
              <a:rPr lang="mn-MN" sz="3000" dirty="0">
                <a:latin typeface="Arial" pitchFamily="34" charset="0"/>
                <a:cs typeface="Arial" pitchFamily="34" charset="0"/>
              </a:rPr>
              <a:t>нь </a:t>
            </a:r>
            <a:r>
              <a:rPr lang="mn-MN" sz="3000" dirty="0" smtClean="0">
                <a:latin typeface="Arial" pitchFamily="34" charset="0"/>
                <a:cs typeface="Arial" pitchFamily="34" charset="0"/>
              </a:rPr>
              <a:t>тусламж</a:t>
            </a:r>
            <a:r>
              <a:rPr lang="mn-MN" sz="3000" dirty="0">
                <a:latin typeface="Arial" pitchFamily="34" charset="0"/>
                <a:cs typeface="Arial" pitchFamily="34" charset="0"/>
              </a:rPr>
              <a:t>, үйлчилгээний чанарыг сайжруулахад </a:t>
            </a:r>
            <a:r>
              <a:rPr lang="mn-MN" sz="3000" dirty="0" smtClean="0">
                <a:latin typeface="Arial" pitchFamily="34" charset="0"/>
                <a:cs typeface="Arial" pitchFamily="34" charset="0"/>
              </a:rPr>
              <a:t>шийдвэр гаргагчдыг </a:t>
            </a:r>
            <a:r>
              <a:rPr lang="mn-MN" sz="3000" b="1" dirty="0" smtClean="0">
                <a:latin typeface="Arial" pitchFamily="34" charset="0"/>
                <a:cs typeface="Arial" pitchFamily="34" charset="0"/>
              </a:rPr>
              <a:t>нотолгоонд </a:t>
            </a:r>
            <a:r>
              <a:rPr lang="mn-MN" sz="3000" b="1" dirty="0">
                <a:latin typeface="Arial" pitchFamily="34" charset="0"/>
                <a:cs typeface="Arial" pitchFamily="34" charset="0"/>
              </a:rPr>
              <a:t>суурилсан мэдээллээр хангадаг </a:t>
            </a:r>
            <a:r>
              <a:rPr lang="mn-MN" sz="3000" dirty="0">
                <a:latin typeface="Arial" pitchFamily="34" charset="0"/>
                <a:cs typeface="Arial" pitchFamily="34" charset="0"/>
              </a:rPr>
              <a:t>чухал </a:t>
            </a:r>
            <a:r>
              <a:rPr lang="mn-MN" sz="3000" dirty="0" smtClean="0">
                <a:latin typeface="Arial" pitchFamily="34" charset="0"/>
                <a:cs typeface="Arial" pitchFamily="34" charset="0"/>
              </a:rPr>
              <a:t>үүрэгтэй.</a:t>
            </a:r>
          </a:p>
          <a:p>
            <a:pPr marL="0" indent="0" algn="just">
              <a:buNone/>
            </a:pPr>
            <a:r>
              <a:rPr lang="mn-MN" sz="3000" dirty="0" smtClean="0">
                <a:latin typeface="Arial" pitchFamily="34" charset="0"/>
                <a:cs typeface="Arial" pitchFamily="34" charset="0"/>
              </a:rPr>
              <a:t>Ж: Англи улсын Бристол хотын хүүхдийн зүрхний мэс заслын эмнэлэг, амаржих газрын судалгаа</a:t>
            </a:r>
          </a:p>
          <a:p>
            <a:pPr marL="0" indent="0" algn="just">
              <a:buNone/>
            </a:pPr>
            <a:r>
              <a:rPr lang="mn-MN" sz="3000" dirty="0" smtClean="0">
                <a:latin typeface="Arial" pitchFamily="34" charset="0"/>
                <a:cs typeface="Arial" pitchFamily="34" charset="0"/>
              </a:rPr>
              <a:t>	Судалгааны </a:t>
            </a:r>
            <a:r>
              <a:rPr lang="mn-MN" sz="3000" dirty="0">
                <a:latin typeface="Arial" pitchFamily="34" charset="0"/>
                <a:cs typeface="Arial" pitchFamily="34" charset="0"/>
              </a:rPr>
              <a:t>зорилго, арга, чиглэл гм ямар ч байх боловч эцсийн зорилго бол </a:t>
            </a:r>
            <a:r>
              <a:rPr lang="mn-MN" sz="3000" b="1" dirty="0">
                <a:latin typeface="Arial" pitchFamily="34" charset="0"/>
                <a:cs typeface="Arial" pitchFamily="34" charset="0"/>
              </a:rPr>
              <a:t>богино хугацаанд </a:t>
            </a:r>
            <a:r>
              <a:rPr lang="mn-MN" sz="3000" b="1" dirty="0" smtClean="0">
                <a:latin typeface="Arial" pitchFamily="34" charset="0"/>
                <a:cs typeface="Arial" pitchFamily="34" charset="0"/>
              </a:rPr>
              <a:t>тусламж, үйлчилгээний САЙЖРУУЛАЛТ </a:t>
            </a:r>
            <a:r>
              <a:rPr lang="mn-MN" sz="3000" b="1" dirty="0">
                <a:latin typeface="Arial" pitchFamily="34" charset="0"/>
                <a:cs typeface="Arial" pitchFamily="34" charset="0"/>
              </a:rPr>
              <a:t>хийх явдал юм.</a:t>
            </a:r>
            <a:endParaRPr lang="mn-MN" sz="3000" dirty="0">
              <a:latin typeface="Arial" pitchFamily="34" charset="0"/>
              <a:cs typeface="Arial" pitchFamily="34" charset="0"/>
            </a:endParaRPr>
          </a:p>
          <a:p>
            <a:pPr marL="0" indent="0" algn="just">
              <a:buNone/>
            </a:pPr>
            <a:endParaRPr lang="mn-MN" dirty="0" smtClean="0">
              <a:latin typeface="Arial" pitchFamily="34" charset="0"/>
              <a:cs typeface="Arial" pitchFamily="34" charset="0"/>
            </a:endParaRPr>
          </a:p>
          <a:p>
            <a:pPr marL="0" indent="0" algn="just">
              <a:buNone/>
            </a:pPr>
            <a:endParaRPr lang="mn-MN"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268504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4000" dirty="0" smtClean="0">
                <a:latin typeface="Arial" pitchFamily="34" charset="0"/>
                <a:cs typeface="Arial" pitchFamily="34" charset="0"/>
              </a:rPr>
              <a:t>Systematic review</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457200" y="1600200"/>
            <a:ext cx="4343400" cy="4525963"/>
          </a:xfrm>
        </p:spPr>
        <p:txBody>
          <a:bodyPr>
            <a:normAutofit fontScale="92500" lnSpcReduction="20000"/>
          </a:bodyPr>
          <a:lstStyle/>
          <a:p>
            <a:r>
              <a:rPr lang="mn-MN" sz="2400" dirty="0" smtClean="0">
                <a:latin typeface="Arial" pitchFamily="34" charset="0"/>
                <a:cs typeface="Arial" pitchFamily="34" charset="0"/>
              </a:rPr>
              <a:t>Нотолгоонуудыг алдаа, магадлалгүйгээр, найдвартайгаар нэгтгэх судалгааны арга юм</a:t>
            </a:r>
          </a:p>
          <a:p>
            <a:r>
              <a:rPr lang="mn-MN" sz="2000" dirty="0" smtClean="0">
                <a:latin typeface="Arial" pitchFamily="34" charset="0"/>
                <a:cs typeface="Arial" pitchFamily="34" charset="0"/>
              </a:rPr>
              <a:t>Үйлчлүүлэгч болон тэдний асран хамгаалагчид шаардлагатай мэдээллийг нэгтгэж өгдөг</a:t>
            </a:r>
          </a:p>
          <a:p>
            <a:r>
              <a:rPr lang="mn-MN" sz="2000" dirty="0" smtClean="0">
                <a:latin typeface="Arial" pitchFamily="34" charset="0"/>
                <a:cs typeface="Arial" pitchFamily="34" charset="0"/>
              </a:rPr>
              <a:t>Эмч нарыг сүүлийн үеийн мэдээллээр хангадаг</a:t>
            </a:r>
          </a:p>
          <a:p>
            <a:r>
              <a:rPr lang="mn-MN" sz="2000" dirty="0" smtClean="0">
                <a:latin typeface="Arial" pitchFamily="34" charset="0"/>
                <a:cs typeface="Arial" pitchFamily="34" charset="0"/>
              </a:rPr>
              <a:t>Эмнэлзүйн заавар, удирамж боловсруулахад үндэслэл болдог</a:t>
            </a:r>
          </a:p>
          <a:p>
            <a:r>
              <a:rPr lang="mn-MN" sz="2000" dirty="0" smtClean="0">
                <a:latin typeface="Arial" pitchFamily="34" charset="0"/>
                <a:cs typeface="Arial" pitchFamily="34" charset="0"/>
              </a:rPr>
              <a:t>Бодлого боловсруулагч нарт тусламж, үйлчилгээний эрсдлийг бууруулах арга хэмжээ авахад  нотолгоонд суурилсан мэдээлэл болдог</a:t>
            </a:r>
          </a:p>
          <a:p>
            <a:endParaRPr lang="mn-MN" sz="2000" dirty="0" smtClean="0">
              <a:latin typeface="Arial" pitchFamily="34" charset="0"/>
              <a:cs typeface="Arial" pitchFamily="34" charset="0"/>
            </a:endParaRPr>
          </a:p>
          <a:p>
            <a:endParaRPr lang="mn-MN" sz="2000" dirty="0" smtClean="0">
              <a:latin typeface="Arial" pitchFamily="34" charset="0"/>
              <a:cs typeface="Arial" pitchFamily="34" charset="0"/>
            </a:endParaRPr>
          </a:p>
          <a:p>
            <a:endParaRPr lang="en-US" dirty="0"/>
          </a:p>
        </p:txBody>
      </p:sp>
      <p:pic>
        <p:nvPicPr>
          <p:cNvPr id="3074" name="Picture 2" descr="C:\Users\Boro\Desktop\SR_trech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295400"/>
            <a:ext cx="43434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6902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mn-MN" sz="3100" dirty="0" smtClean="0">
                <a:latin typeface="Arial" pitchFamily="34" charset="0"/>
                <a:cs typeface="Arial" pitchFamily="34" charset="0"/>
              </a:rPr>
              <a:t>Харилцан хамаарал нь шалтгаан биш</a:t>
            </a:r>
            <a:br>
              <a:rPr lang="mn-MN" sz="3100" dirty="0" smtClean="0">
                <a:latin typeface="Arial" pitchFamily="34" charset="0"/>
                <a:cs typeface="Arial" pitchFamily="34" charset="0"/>
              </a:rPr>
            </a:br>
            <a:r>
              <a:rPr lang="en-US" sz="3100" dirty="0" err="1" smtClean="0">
                <a:latin typeface="Arial" pitchFamily="34" charset="0"/>
                <a:cs typeface="Arial" pitchFamily="34" charset="0"/>
              </a:rPr>
              <a:t>Dradford-Hiil</a:t>
            </a:r>
            <a:r>
              <a:rPr lang="en-US" sz="3100" dirty="0" smtClean="0">
                <a:latin typeface="Arial" pitchFamily="34" charset="0"/>
                <a:cs typeface="Arial" pitchFamily="34" charset="0"/>
              </a:rPr>
              <a:t> </a:t>
            </a:r>
            <a:r>
              <a:rPr lang="en-US" sz="3100" dirty="0">
                <a:latin typeface="Arial" pitchFamily="34" charset="0"/>
                <a:cs typeface="Arial" pitchFamily="34" charset="0"/>
              </a:rPr>
              <a:t>criteria</a:t>
            </a:r>
            <a:r>
              <a:rPr lang="mn-MN" dirty="0" smtClean="0"/>
              <a:t/>
            </a:r>
            <a:br>
              <a:rPr lang="mn-MN" dirty="0" smtClean="0"/>
            </a:br>
            <a:r>
              <a:rPr lang="mn-MN" dirty="0" smtClean="0"/>
              <a:t>байдаггүй </a:t>
            </a:r>
            <a:endParaRPr lang="en-US" dirty="0"/>
          </a:p>
        </p:txBody>
      </p:sp>
      <p:sp>
        <p:nvSpPr>
          <p:cNvPr id="3" name="Content Placeholder 2"/>
          <p:cNvSpPr>
            <a:spLocks noGrp="1"/>
          </p:cNvSpPr>
          <p:nvPr>
            <p:ph idx="1"/>
          </p:nvPr>
        </p:nvSpPr>
        <p:spPr>
          <a:xfrm>
            <a:off x="457200" y="1905000"/>
            <a:ext cx="8229600" cy="4221163"/>
          </a:xfrm>
        </p:spPr>
        <p:txBody>
          <a:bodyPr/>
          <a:lstStyle/>
          <a:p>
            <a:endParaRPr lang="en-US" dirty="0"/>
          </a:p>
        </p:txBody>
      </p:sp>
      <p:pic>
        <p:nvPicPr>
          <p:cNvPr id="2050" name="Picture 2" descr="C:\Users\Boro\Desktop\gwlEKhtcLA8gXhHAX9b73MFcoHbJFL9yD8LDWZi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985837"/>
            <a:ext cx="8001000" cy="549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145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sz="4000" b="1" dirty="0" smtClean="0">
                <a:latin typeface="Arial" pitchFamily="34" charset="0"/>
                <a:cs typeface="Arial" pitchFamily="34" charset="0"/>
              </a:rPr>
              <a:t>Эрдэм шинжилгээний бүтээлд зайлшгүй байх хэсгүүд</a:t>
            </a:r>
            <a:endParaRPr lang="en-US" sz="4000" b="1"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181600"/>
          </a:xfrm>
        </p:spPr>
        <p:txBody>
          <a:bodyPr>
            <a:noAutofit/>
          </a:bodyPr>
          <a:lstStyle/>
          <a:p>
            <a:pPr marL="0" indent="0">
              <a:buNone/>
            </a:pPr>
            <a:endParaRPr lang="mn-MN" sz="1800" b="1" dirty="0" smtClean="0">
              <a:latin typeface="Arial" pitchFamily="34" charset="0"/>
              <a:cs typeface="Arial" pitchFamily="34" charset="0"/>
            </a:endParaRPr>
          </a:p>
          <a:p>
            <a:pPr marL="0" indent="0">
              <a:buNone/>
            </a:pPr>
            <a:r>
              <a:rPr lang="mn-MN" sz="2400" b="1" dirty="0" smtClean="0">
                <a:latin typeface="Arial" pitchFamily="34" charset="0"/>
                <a:cs typeface="Arial" pitchFamily="34" charset="0"/>
              </a:rPr>
              <a:t>Алдаа/ түүврийн тооны, хэмжилтийн гм/</a:t>
            </a:r>
          </a:p>
          <a:p>
            <a:pPr marL="0" indent="0">
              <a:buNone/>
            </a:pPr>
            <a:r>
              <a:rPr lang="mn-MN" sz="2400" b="1" dirty="0" smtClean="0">
                <a:latin typeface="Arial" pitchFamily="34" charset="0"/>
                <a:cs typeface="Arial" pitchFamily="34" charset="0"/>
              </a:rPr>
              <a:t>Түүврийн тоог тогтоосон аргачлал</a:t>
            </a:r>
          </a:p>
          <a:p>
            <a:pPr marL="0" indent="0">
              <a:buNone/>
            </a:pPr>
            <a:r>
              <a:rPr lang="mn-MN" sz="2400" b="1" dirty="0" smtClean="0">
                <a:latin typeface="Arial" pitchFamily="34" charset="0"/>
                <a:cs typeface="Arial" pitchFamily="34" charset="0"/>
              </a:rPr>
              <a:t>Хэмжилтийг хэрхэн хийсэн байдал</a:t>
            </a:r>
          </a:p>
          <a:p>
            <a:pPr marL="0" indent="0">
              <a:buNone/>
            </a:pPr>
            <a:r>
              <a:rPr lang="mn-MN" sz="2400" b="1" dirty="0" smtClean="0">
                <a:latin typeface="Arial" pitchFamily="34" charset="0"/>
                <a:cs typeface="Arial" pitchFamily="34" charset="0"/>
              </a:rPr>
              <a:t>Санхүүжилтийн эх үүсвэр</a:t>
            </a:r>
          </a:p>
          <a:p>
            <a:pPr marL="0" indent="0">
              <a:buNone/>
            </a:pPr>
            <a:r>
              <a:rPr lang="mn-MN" sz="2400" b="1" dirty="0" smtClean="0">
                <a:latin typeface="Arial" pitchFamily="34" charset="0"/>
                <a:cs typeface="Arial" pitchFamily="34" charset="0"/>
              </a:rPr>
              <a:t>Судлаачийн санхүүжүүлэгчийн холбоо хамаарал</a:t>
            </a:r>
          </a:p>
          <a:p>
            <a:pPr marL="0" indent="0">
              <a:buNone/>
            </a:pPr>
            <a:r>
              <a:rPr lang="mn-MN" sz="2400" b="1" dirty="0" smtClean="0">
                <a:latin typeface="Arial" pitchFamily="34" charset="0"/>
                <a:cs typeface="Arial" pitchFamily="34" charset="0"/>
              </a:rPr>
              <a:t>Судалгааны хязгаарлагдмал байдал</a:t>
            </a:r>
          </a:p>
          <a:p>
            <a:pPr marL="0" indent="0">
              <a:buNone/>
            </a:pPr>
            <a:endParaRPr lang="mn-MN" sz="1800" b="1" dirty="0">
              <a:latin typeface="Arial" pitchFamily="34" charset="0"/>
              <a:cs typeface="Arial" pitchFamily="34" charset="0"/>
            </a:endParaRPr>
          </a:p>
          <a:p>
            <a:pPr marL="0" indent="0">
              <a:buNone/>
            </a:pPr>
            <a:r>
              <a:rPr lang="mn-MN" sz="2800" b="1" dirty="0" smtClean="0">
                <a:latin typeface="Arial" pitchFamily="34" charset="0"/>
                <a:cs typeface="Arial" pitchFamily="34" charset="0"/>
              </a:rPr>
              <a:t>НОМ зүй:</a:t>
            </a:r>
            <a:endParaRPr lang="en-US" sz="2800" b="1" dirty="0" smtClean="0">
              <a:latin typeface="Arial" pitchFamily="34" charset="0"/>
              <a:cs typeface="Arial" pitchFamily="34" charset="0"/>
            </a:endParaRPr>
          </a:p>
          <a:p>
            <a:pPr marL="0" indent="0">
              <a:buNone/>
            </a:pPr>
            <a:r>
              <a:rPr lang="en-US" sz="2800" dirty="0" smtClean="0">
                <a:latin typeface="Arial" pitchFamily="34" charset="0"/>
                <a:cs typeface="Arial" pitchFamily="34" charset="0"/>
              </a:rPr>
              <a:t>Stre</a:t>
            </a:r>
            <a:r>
              <a:rPr lang="en-US" sz="2800" dirty="0">
                <a:latin typeface="Arial" pitchFamily="34" charset="0"/>
                <a:cs typeface="Arial" pitchFamily="34" charset="0"/>
              </a:rPr>
              <a:t>n</a:t>
            </a:r>
            <a:r>
              <a:rPr lang="en-US" sz="2800" dirty="0" smtClean="0">
                <a:latin typeface="Arial" pitchFamily="34" charset="0"/>
                <a:cs typeface="Arial" pitchFamily="34" charset="0"/>
              </a:rPr>
              <a:t>gths and weaknesses of available methods for assessing nature and scale of harm caused by health system.</a:t>
            </a:r>
            <a:endParaRPr lang="mn-MN" sz="2800" dirty="0" smtClean="0">
              <a:latin typeface="Arial" pitchFamily="34" charset="0"/>
              <a:cs typeface="Arial" pitchFamily="34" charset="0"/>
            </a:endParaRPr>
          </a:p>
        </p:txBody>
      </p:sp>
    </p:spTree>
    <p:extLst>
      <p:ext uri="{BB962C8B-B14F-4D97-AF65-F5344CB8AC3E}">
        <p14:creationId xmlns:p14="http://schemas.microsoft.com/office/powerpoint/2010/main" val="1340931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mn-MN" sz="3600" b="1" dirty="0" smtClean="0">
              <a:latin typeface="Arial" pitchFamily="34" charset="0"/>
              <a:cs typeface="Arial" pitchFamily="34" charset="0"/>
            </a:endParaRPr>
          </a:p>
          <a:p>
            <a:pPr marL="0" indent="0">
              <a:buNone/>
            </a:pPr>
            <a:endParaRPr lang="mn-MN" sz="3600" b="1" dirty="0">
              <a:latin typeface="Arial" pitchFamily="34" charset="0"/>
              <a:cs typeface="Arial" pitchFamily="34" charset="0"/>
            </a:endParaRPr>
          </a:p>
          <a:p>
            <a:pPr marL="0" indent="0">
              <a:buNone/>
            </a:pPr>
            <a:r>
              <a:rPr lang="mn-MN" sz="3600" b="1" dirty="0" smtClean="0">
                <a:latin typeface="Arial" pitchFamily="34" charset="0"/>
                <a:cs typeface="Arial" pitchFamily="34" charset="0"/>
              </a:rPr>
              <a:t>Анхаарал хандуулсанд баярлалаа</a:t>
            </a:r>
            <a:endParaRPr lang="en-US" sz="3600" b="1" dirty="0">
              <a:latin typeface="Arial" pitchFamily="34" charset="0"/>
              <a:cs typeface="Arial" pitchFamily="34" charset="0"/>
            </a:endParaRPr>
          </a:p>
        </p:txBody>
      </p:sp>
    </p:spTree>
    <p:extLst>
      <p:ext uri="{BB962C8B-B14F-4D97-AF65-F5344CB8AC3E}">
        <p14:creationId xmlns:p14="http://schemas.microsoft.com/office/powerpoint/2010/main" val="892902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sz="4000" b="1" dirty="0" smtClean="0">
                <a:latin typeface="Arial" pitchFamily="34" charset="0"/>
                <a:cs typeface="Arial" pitchFamily="34" charset="0"/>
              </a:rPr>
              <a:t>Ач холбогдол</a:t>
            </a:r>
            <a:endParaRPr lang="en-US" sz="4000" b="1" dirty="0">
              <a:latin typeface="Arial" pitchFamily="34" charset="0"/>
              <a:cs typeface="Arial" pitchFamily="34" charset="0"/>
            </a:endParaRPr>
          </a:p>
        </p:txBody>
      </p:sp>
      <p:sp>
        <p:nvSpPr>
          <p:cNvPr id="3" name="Content Placeholder 2"/>
          <p:cNvSpPr>
            <a:spLocks noGrp="1"/>
          </p:cNvSpPr>
          <p:nvPr>
            <p:ph idx="1"/>
          </p:nvPr>
        </p:nvSpPr>
        <p:spPr/>
        <p:txBody>
          <a:bodyPr/>
          <a:lstStyle/>
          <a:p>
            <a:r>
              <a:rPr lang="mn-MN" dirty="0" smtClean="0">
                <a:latin typeface="Arial" pitchFamily="34" charset="0"/>
                <a:cs typeface="Arial" pitchFamily="34" charset="0"/>
              </a:rPr>
              <a:t>Баг бүрдүүлэх/ эмч нар судлаач биш болохоор хүндрэлтэй,  мэргэжлийн хүний туслалцаа/судалгаа, статистикийн </a:t>
            </a:r>
            <a:r>
              <a:rPr lang="mn-MN" dirty="0">
                <a:latin typeface="Arial" pitchFamily="34" charset="0"/>
                <a:cs typeface="Arial" pitchFamily="34" charset="0"/>
              </a:rPr>
              <a:t>ч</a:t>
            </a:r>
            <a:r>
              <a:rPr lang="mn-MN" dirty="0" smtClean="0">
                <a:latin typeface="Arial" pitchFamily="34" charset="0"/>
                <a:cs typeface="Arial" pitchFamily="34" charset="0"/>
              </a:rPr>
              <a:t>иглэлээр мэргэшсэн/</a:t>
            </a:r>
          </a:p>
          <a:p>
            <a:r>
              <a:rPr lang="mn-MN" dirty="0" smtClean="0">
                <a:latin typeface="Arial" pitchFamily="34" charset="0"/>
                <a:cs typeface="Arial" pitchFamily="34" charset="0"/>
              </a:rPr>
              <a:t>Судалгаа насан туршдаа суралцдаг</a:t>
            </a:r>
          </a:p>
          <a:p>
            <a:r>
              <a:rPr lang="mn-MN" dirty="0" smtClean="0">
                <a:latin typeface="Arial" pitchFamily="34" charset="0"/>
                <a:cs typeface="Arial" pitchFamily="34" charset="0"/>
              </a:rPr>
              <a:t>Сайн сурвал олж авсан мэдээлэлдээ үнэлэлт өгчихдөг, бусдаас хамааралгүй, бусдад мэдээллийн  эх сурвалж болно</a:t>
            </a:r>
          </a:p>
          <a:p>
            <a:endParaRPr lang="mn-MN" dirty="0" smtClean="0"/>
          </a:p>
          <a:p>
            <a:endParaRPr lang="en-US" dirty="0"/>
          </a:p>
        </p:txBody>
      </p:sp>
    </p:spTree>
    <p:extLst>
      <p:ext uri="{BB962C8B-B14F-4D97-AF65-F5344CB8AC3E}">
        <p14:creationId xmlns:p14="http://schemas.microsoft.com/office/powerpoint/2010/main" val="1550879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mn-MN" dirty="0" smtClean="0">
                <a:solidFill>
                  <a:schemeClr val="tx2">
                    <a:lumMod val="60000"/>
                    <a:lumOff val="40000"/>
                  </a:schemeClr>
                </a:solidFill>
                <a:latin typeface="Arial" pitchFamily="34" charset="0"/>
                <a:cs typeface="Arial" pitchFamily="34" charset="0"/>
              </a:rPr>
              <a:t/>
            </a:r>
            <a:br>
              <a:rPr lang="mn-MN" dirty="0" smtClean="0">
                <a:solidFill>
                  <a:schemeClr val="tx2">
                    <a:lumMod val="60000"/>
                    <a:lumOff val="40000"/>
                  </a:schemeClr>
                </a:solidFill>
                <a:latin typeface="Arial" pitchFamily="34" charset="0"/>
                <a:cs typeface="Arial" pitchFamily="34" charset="0"/>
              </a:rPr>
            </a:br>
            <a:r>
              <a:rPr lang="mn-MN" b="1" dirty="0" smtClean="0">
                <a:latin typeface="Arial" pitchFamily="34" charset="0"/>
                <a:cs typeface="Arial" pitchFamily="34" charset="0"/>
              </a:rPr>
              <a:t>Үйлчлүүлэгчийн </a:t>
            </a:r>
            <a:r>
              <a:rPr lang="mn-MN" b="1" dirty="0">
                <a:latin typeface="Arial" pitchFamily="34" charset="0"/>
                <a:cs typeface="Arial" pitchFamily="34" charset="0"/>
              </a:rPr>
              <a:t>аюулгүй </a:t>
            </a:r>
            <a:r>
              <a:rPr lang="mn-MN" b="1" dirty="0" smtClean="0">
                <a:latin typeface="Arial" pitchFamily="34" charset="0"/>
                <a:cs typeface="Arial" pitchFamily="34" charset="0"/>
              </a:rPr>
              <a:t>байдлын/ ҮАБ/ </a:t>
            </a:r>
            <a:r>
              <a:rPr lang="mn-MN" b="1" dirty="0">
                <a:latin typeface="Arial" pitchFamily="34" charset="0"/>
                <a:cs typeface="Arial" pitchFamily="34" charset="0"/>
              </a:rPr>
              <a:t>судалгааны чиглэл</a:t>
            </a:r>
            <a:br>
              <a:rPr lang="mn-MN" b="1" dirty="0">
                <a:latin typeface="Arial" pitchFamily="34" charset="0"/>
                <a:cs typeface="Arial" pitchFamily="34" charset="0"/>
              </a:rPr>
            </a:b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endParaRPr lang="en-US" dirty="0" smtClean="0">
              <a:latin typeface="Arial" pitchFamily="34" charset="0"/>
              <a:cs typeface="Arial" pitchFamily="34" charset="0"/>
            </a:endParaRPr>
          </a:p>
          <a:p>
            <a:pPr marL="514350" indent="-514350">
              <a:buFont typeface="+mj-lt"/>
              <a:buAutoNum type="arabicPeriod"/>
            </a:pPr>
            <a:r>
              <a:rPr lang="mn-MN" dirty="0" smtClean="0">
                <a:latin typeface="Arial" pitchFamily="34" charset="0"/>
                <a:cs typeface="Arial" pitchFamily="34" charset="0"/>
              </a:rPr>
              <a:t>Бүтцэд /</a:t>
            </a:r>
            <a:r>
              <a:rPr lang="en-US" dirty="0" smtClean="0">
                <a:solidFill>
                  <a:schemeClr val="accent6">
                    <a:lumMod val="75000"/>
                  </a:schemeClr>
                </a:solidFill>
                <a:latin typeface="Arial" pitchFamily="34" charset="0"/>
                <a:cs typeface="Arial" pitchFamily="34" charset="0"/>
              </a:rPr>
              <a:t>Structure</a:t>
            </a:r>
            <a:r>
              <a:rPr lang="en-US" dirty="0" smtClean="0">
                <a:latin typeface="Arial" pitchFamily="34" charset="0"/>
                <a:cs typeface="Arial" pitchFamily="34" charset="0"/>
              </a:rPr>
              <a:t>/</a:t>
            </a:r>
            <a:r>
              <a:rPr lang="mn-MN" dirty="0" smtClean="0">
                <a:latin typeface="Arial" pitchFamily="34" charset="0"/>
                <a:cs typeface="Arial" pitchFamily="34" charset="0"/>
              </a:rPr>
              <a:t>чиглэсэн</a:t>
            </a:r>
          </a:p>
          <a:p>
            <a:pPr marL="514350" indent="-514350">
              <a:buFont typeface="+mj-lt"/>
              <a:buAutoNum type="arabicPeriod"/>
            </a:pPr>
            <a:r>
              <a:rPr lang="mn-MN" dirty="0" smtClean="0">
                <a:latin typeface="Arial" pitchFamily="34" charset="0"/>
                <a:cs typeface="Arial" pitchFamily="34" charset="0"/>
              </a:rPr>
              <a:t>Үйл ажиллагаанд</a:t>
            </a:r>
            <a:r>
              <a:rPr lang="en-US" dirty="0" smtClean="0">
                <a:latin typeface="Arial" pitchFamily="34" charset="0"/>
                <a:cs typeface="Arial" pitchFamily="34" charset="0"/>
              </a:rPr>
              <a:t> /</a:t>
            </a:r>
            <a:r>
              <a:rPr lang="en-US" dirty="0" smtClean="0">
                <a:solidFill>
                  <a:schemeClr val="accent3">
                    <a:lumMod val="75000"/>
                  </a:schemeClr>
                </a:solidFill>
                <a:latin typeface="Arial" pitchFamily="34" charset="0"/>
                <a:cs typeface="Arial" pitchFamily="34" charset="0"/>
              </a:rPr>
              <a:t>Process</a:t>
            </a:r>
            <a:r>
              <a:rPr lang="en-US" dirty="0" smtClean="0">
                <a:latin typeface="Arial" pitchFamily="34" charset="0"/>
                <a:cs typeface="Arial" pitchFamily="34" charset="0"/>
              </a:rPr>
              <a:t>/</a:t>
            </a:r>
            <a:r>
              <a:rPr lang="mn-MN" dirty="0" smtClean="0">
                <a:latin typeface="Arial" pitchFamily="34" charset="0"/>
                <a:cs typeface="Arial" pitchFamily="34" charset="0"/>
              </a:rPr>
              <a:t> </a:t>
            </a:r>
            <a:r>
              <a:rPr lang="mn-MN" dirty="0">
                <a:latin typeface="Arial" pitchFamily="34" charset="0"/>
                <a:cs typeface="Arial" pitchFamily="34" charset="0"/>
              </a:rPr>
              <a:t>чиглэсэн </a:t>
            </a:r>
            <a:endParaRPr lang="mn-MN" dirty="0" smtClean="0">
              <a:latin typeface="Arial" pitchFamily="34" charset="0"/>
              <a:cs typeface="Arial" pitchFamily="34" charset="0"/>
            </a:endParaRPr>
          </a:p>
          <a:p>
            <a:pPr marL="514350" indent="-514350">
              <a:buFont typeface="+mj-lt"/>
              <a:buAutoNum type="arabicPeriod"/>
            </a:pPr>
            <a:r>
              <a:rPr lang="mn-MN" dirty="0" smtClean="0">
                <a:latin typeface="Arial" pitchFamily="34" charset="0"/>
                <a:cs typeface="Arial" pitchFamily="34" charset="0"/>
              </a:rPr>
              <a:t>Үр дагаварт</a:t>
            </a:r>
            <a:r>
              <a:rPr lang="en-US" dirty="0" smtClean="0">
                <a:latin typeface="Arial" pitchFamily="34" charset="0"/>
                <a:cs typeface="Arial" pitchFamily="34" charset="0"/>
              </a:rPr>
              <a:t> /</a:t>
            </a:r>
            <a:r>
              <a:rPr lang="en-US" dirty="0" smtClean="0">
                <a:solidFill>
                  <a:schemeClr val="accent5">
                    <a:lumMod val="75000"/>
                  </a:schemeClr>
                </a:solidFill>
                <a:latin typeface="Arial" pitchFamily="34" charset="0"/>
                <a:cs typeface="Arial" pitchFamily="34" charset="0"/>
              </a:rPr>
              <a:t>Outcome/</a:t>
            </a:r>
            <a:r>
              <a:rPr lang="en-US" dirty="0" smtClean="0">
                <a:latin typeface="Arial" pitchFamily="34" charset="0"/>
                <a:cs typeface="Arial" pitchFamily="34" charset="0"/>
              </a:rPr>
              <a:t> </a:t>
            </a:r>
            <a:r>
              <a:rPr lang="mn-MN" dirty="0" smtClean="0">
                <a:latin typeface="Arial" pitchFamily="34" charset="0"/>
                <a:cs typeface="Arial" pitchFamily="34" charset="0"/>
              </a:rPr>
              <a:t>чиглэсэн судалгаа, шинжилгээ</a:t>
            </a:r>
            <a:r>
              <a:rPr lang="en-US" dirty="0" smtClean="0">
                <a:latin typeface="Arial" pitchFamily="34" charset="0"/>
                <a:cs typeface="Arial" pitchFamily="34" charset="0"/>
              </a:rPr>
              <a:t> </a:t>
            </a:r>
          </a:p>
          <a:p>
            <a:pPr marL="0" indent="0">
              <a:buNone/>
            </a:pPr>
            <a:endParaRPr lang="mn-MN" dirty="0" smtClean="0"/>
          </a:p>
          <a:p>
            <a:endParaRPr lang="en-US" dirty="0"/>
          </a:p>
        </p:txBody>
      </p:sp>
    </p:spTree>
    <p:extLst>
      <p:ext uri="{BB962C8B-B14F-4D97-AF65-F5344CB8AC3E}">
        <p14:creationId xmlns:p14="http://schemas.microsoft.com/office/powerpoint/2010/main" val="3247416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mn-MN" sz="4000" dirty="0" smtClean="0">
                <a:latin typeface="Arial" pitchFamily="34" charset="0"/>
                <a:cs typeface="Arial" pitchFamily="34" charset="0"/>
              </a:rPr>
              <a:t>Бүтцэд </a:t>
            </a:r>
            <a:r>
              <a:rPr lang="mn-MN" sz="4000" dirty="0">
                <a:latin typeface="Arial" pitchFamily="34" charset="0"/>
                <a:cs typeface="Arial" pitchFamily="34" charset="0"/>
              </a:rPr>
              <a:t>чиглэсэн судалгаа, шинжилгээ</a:t>
            </a:r>
            <a:endParaRPr lang="en-US" sz="40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mn-MN" dirty="0" smtClean="0">
                <a:latin typeface="Arial" pitchFamily="34" charset="0"/>
                <a:cs typeface="Arial" pitchFamily="34" charset="0"/>
              </a:rPr>
              <a:t>Хамрах хүрээ:</a:t>
            </a:r>
          </a:p>
          <a:p>
            <a:r>
              <a:rPr lang="mn-MN" dirty="0" smtClean="0">
                <a:latin typeface="Arial" pitchFamily="34" charset="0"/>
                <a:cs typeface="Arial" pitchFamily="34" charset="0"/>
              </a:rPr>
              <a:t>Хүний </a:t>
            </a:r>
            <a:r>
              <a:rPr lang="mn-MN" dirty="0">
                <a:latin typeface="Arial" pitchFamily="34" charset="0"/>
                <a:cs typeface="Arial" pitchFamily="34" charset="0"/>
              </a:rPr>
              <a:t>нөөцтэй холбоотой асуудлууд</a:t>
            </a:r>
          </a:p>
          <a:p>
            <a:r>
              <a:rPr lang="mn-MN" dirty="0" smtClean="0">
                <a:latin typeface="Arial" pitchFamily="34" charset="0"/>
                <a:cs typeface="Arial" pitchFamily="34" charset="0"/>
              </a:rPr>
              <a:t>Байгууллагын тусламж, үйлчилгээний аюулгүй </a:t>
            </a:r>
            <a:r>
              <a:rPr lang="mn-MN" dirty="0">
                <a:latin typeface="Arial" pitchFamily="34" charset="0"/>
                <a:cs typeface="Arial" pitchFamily="34" charset="0"/>
              </a:rPr>
              <a:t>байдлын </a:t>
            </a:r>
            <a:r>
              <a:rPr lang="mn-MN" dirty="0" smtClean="0">
                <a:latin typeface="Arial" pitchFamily="34" charset="0"/>
                <a:cs typeface="Arial" pitchFamily="34" charset="0"/>
              </a:rPr>
              <a:t>соёлтой холбоотой</a:t>
            </a:r>
            <a:endParaRPr lang="mn-MN" dirty="0">
              <a:latin typeface="Arial" pitchFamily="34" charset="0"/>
              <a:cs typeface="Arial" pitchFamily="34" charset="0"/>
            </a:endParaRPr>
          </a:p>
          <a:p>
            <a:r>
              <a:rPr lang="mn-MN" dirty="0" smtClean="0">
                <a:latin typeface="Arial" pitchFamily="34" charset="0"/>
                <a:cs typeface="Arial" pitchFamily="34" charset="0"/>
              </a:rPr>
              <a:t>Эмнэлгийн </a:t>
            </a:r>
            <a:r>
              <a:rPr lang="mn-MN" dirty="0">
                <a:latin typeface="Arial" pitchFamily="34" charset="0"/>
                <a:cs typeface="Arial" pitchFamily="34" charset="0"/>
              </a:rPr>
              <a:t>хэрэгсэл, тоног </a:t>
            </a:r>
            <a:r>
              <a:rPr lang="mn-MN" dirty="0" smtClean="0">
                <a:latin typeface="Arial" pitchFamily="34" charset="0"/>
                <a:cs typeface="Arial" pitchFamily="34" charset="0"/>
              </a:rPr>
              <a:t>төхөөрөмж</a:t>
            </a:r>
            <a:r>
              <a:rPr lang="en-US" dirty="0" smtClean="0">
                <a:latin typeface="Arial" pitchFamily="34" charset="0"/>
                <a:cs typeface="Arial" pitchFamily="34" charset="0"/>
              </a:rPr>
              <a:t> </a:t>
            </a:r>
            <a:r>
              <a:rPr lang="mn-MN" dirty="0" smtClean="0">
                <a:latin typeface="Arial" pitchFamily="34" charset="0"/>
                <a:cs typeface="Arial" pitchFamily="34" charset="0"/>
              </a:rPr>
              <a:t>гм</a:t>
            </a:r>
            <a:endParaRPr lang="mn-MN" dirty="0">
              <a:latin typeface="Arial" pitchFamily="34" charset="0"/>
              <a:cs typeface="Arial" pitchFamily="34" charset="0"/>
            </a:endParaRPr>
          </a:p>
        </p:txBody>
      </p:sp>
      <p:sp>
        <p:nvSpPr>
          <p:cNvPr id="4" name="Rectangle 3"/>
          <p:cNvSpPr/>
          <p:nvPr/>
        </p:nvSpPr>
        <p:spPr>
          <a:xfrm>
            <a:off x="2286000" y="2828836"/>
            <a:ext cx="4572000" cy="369332"/>
          </a:xfrm>
          <a:prstGeom prst="rect">
            <a:avLst/>
          </a:prstGeom>
        </p:spPr>
        <p:txBody>
          <a:bodyPr>
            <a:spAutoFit/>
          </a:bodyPr>
          <a:lstStyle/>
          <a:p>
            <a:r>
              <a:rPr lang="en-US" dirty="0" smtClean="0"/>
              <a:t>-</a:t>
            </a:r>
            <a:endParaRPr lang="mn-MN" dirty="0"/>
          </a:p>
        </p:txBody>
      </p:sp>
    </p:spTree>
    <p:extLst>
      <p:ext uri="{BB962C8B-B14F-4D97-AF65-F5344CB8AC3E}">
        <p14:creationId xmlns:p14="http://schemas.microsoft.com/office/powerpoint/2010/main" val="3007230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mn-MN" dirty="0" smtClean="0">
                <a:latin typeface="Arial" pitchFamily="34" charset="0"/>
                <a:cs typeface="Arial" pitchFamily="34" charset="0"/>
              </a:rPr>
              <a:t>Үйл ажиллагаанд </a:t>
            </a:r>
            <a:r>
              <a:rPr lang="mn-MN" dirty="0">
                <a:latin typeface="Arial" pitchFamily="34" charset="0"/>
                <a:cs typeface="Arial" pitchFamily="34" charset="0"/>
              </a:rPr>
              <a:t>чиглэсэн судалгаа шинжилгээ</a:t>
            </a:r>
            <a:r>
              <a:rPr lang="mn-MN" dirty="0"/>
              <a:t/>
            </a:r>
            <a:br>
              <a:rPr lang="mn-MN" dirty="0"/>
            </a:br>
            <a:endParaRPr lang="en-US" dirty="0"/>
          </a:p>
        </p:txBody>
      </p:sp>
      <p:sp>
        <p:nvSpPr>
          <p:cNvPr id="3" name="Content Placeholder 2"/>
          <p:cNvSpPr>
            <a:spLocks noGrp="1"/>
          </p:cNvSpPr>
          <p:nvPr>
            <p:ph idx="1"/>
          </p:nvPr>
        </p:nvSpPr>
        <p:spPr/>
        <p:txBody>
          <a:bodyPr/>
          <a:lstStyle/>
          <a:p>
            <a:r>
              <a:rPr lang="mn-MN" dirty="0" smtClean="0">
                <a:latin typeface="Arial" pitchFamily="34" charset="0"/>
                <a:cs typeface="Arial" pitchFamily="34" charset="0"/>
              </a:rPr>
              <a:t>Тусламж үзүүлэх явцад үүсч буй тохиолдол </a:t>
            </a:r>
            <a:r>
              <a:rPr lang="en-US" dirty="0" smtClean="0">
                <a:latin typeface="Arial" pitchFamily="34" charset="0"/>
                <a:cs typeface="Arial" pitchFamily="34" charset="0"/>
              </a:rPr>
              <a:t>/errors in process of care/</a:t>
            </a:r>
            <a:endParaRPr lang="mn-MN" dirty="0" smtClean="0">
              <a:latin typeface="Arial" pitchFamily="34" charset="0"/>
              <a:cs typeface="Arial" pitchFamily="34" charset="0"/>
            </a:endParaRPr>
          </a:p>
          <a:p>
            <a:r>
              <a:rPr lang="mn-MN" dirty="0" smtClean="0">
                <a:latin typeface="Arial" pitchFamily="34" charset="0"/>
                <a:cs typeface="Arial" pitchFamily="34" charset="0"/>
              </a:rPr>
              <a:t>Оношийн зөрүү</a:t>
            </a:r>
          </a:p>
          <a:p>
            <a:r>
              <a:rPr lang="mn-MN" dirty="0" smtClean="0">
                <a:latin typeface="Arial" pitchFamily="34" charset="0"/>
                <a:cs typeface="Arial" pitchFamily="34" charset="0"/>
              </a:rPr>
              <a:t>Харилцаа, ёс зүйн асуудлууд</a:t>
            </a:r>
          </a:p>
          <a:p>
            <a:r>
              <a:rPr lang="mn-MN" dirty="0" smtClean="0">
                <a:latin typeface="Arial" pitchFamily="34" charset="0"/>
                <a:cs typeface="Arial" pitchFamily="34" charset="0"/>
              </a:rPr>
              <a:t> Үйлчлүүлэгчийг нэг эмнэлгээс нөгөөд шилжүүлэхтэй холбоотой үүсэх асуудлууд</a:t>
            </a:r>
          </a:p>
          <a:p>
            <a:pPr marL="0" indent="0">
              <a:buNone/>
            </a:pPr>
            <a:endParaRPr lang="mn-MN" dirty="0" smtClean="0">
              <a:latin typeface="Arial" pitchFamily="34" charset="0"/>
              <a:cs typeface="Arial" pitchFamily="34" charset="0"/>
            </a:endParaRPr>
          </a:p>
          <a:p>
            <a:endParaRPr lang="en-US" dirty="0"/>
          </a:p>
        </p:txBody>
      </p:sp>
    </p:spTree>
    <p:extLst>
      <p:ext uri="{BB962C8B-B14F-4D97-AF65-F5344CB8AC3E}">
        <p14:creationId xmlns:p14="http://schemas.microsoft.com/office/powerpoint/2010/main" val="4108623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dirty="0">
                <a:latin typeface="Arial" pitchFamily="34" charset="0"/>
                <a:cs typeface="Arial" pitchFamily="34" charset="0"/>
              </a:rPr>
              <a:t>Үр </a:t>
            </a:r>
            <a:r>
              <a:rPr lang="mn-MN" dirty="0" smtClean="0">
                <a:latin typeface="Arial" pitchFamily="34" charset="0"/>
                <a:cs typeface="Arial" pitchFamily="34" charset="0"/>
              </a:rPr>
              <a:t>дагаварт </a:t>
            </a:r>
            <a:r>
              <a:rPr lang="mn-MN" dirty="0">
                <a:latin typeface="Arial" pitchFamily="34" charset="0"/>
                <a:cs typeface="Arial" pitchFamily="34" charset="0"/>
              </a:rPr>
              <a:t>чиглэсэн судалгаа, шинжилгээ</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mn-MN" dirty="0" smtClean="0">
                <a:latin typeface="Arial" pitchFamily="34" charset="0"/>
                <a:cs typeface="Arial" pitchFamily="34" charset="0"/>
              </a:rPr>
              <a:t>Таагүй болон ноцтой тохиолдол /</a:t>
            </a:r>
            <a:r>
              <a:rPr lang="en-US" dirty="0" smtClean="0">
                <a:latin typeface="Arial" pitchFamily="34" charset="0"/>
                <a:cs typeface="Arial" pitchFamily="34" charset="0"/>
              </a:rPr>
              <a:t>adverse events/</a:t>
            </a:r>
            <a:r>
              <a:rPr lang="mn-MN" dirty="0">
                <a:latin typeface="Arial" pitchFamily="34" charset="0"/>
                <a:cs typeface="Arial" pitchFamily="34" charset="0"/>
              </a:rPr>
              <a:t> </a:t>
            </a:r>
            <a:endParaRPr lang="mn-MN" dirty="0" smtClean="0">
              <a:latin typeface="Arial" pitchFamily="34" charset="0"/>
              <a:cs typeface="Arial" pitchFamily="34" charset="0"/>
            </a:endParaRPr>
          </a:p>
          <a:p>
            <a:r>
              <a:rPr lang="mn-MN" dirty="0" smtClean="0">
                <a:latin typeface="Arial" pitchFamily="34" charset="0"/>
                <a:cs typeface="Arial" pitchFamily="34" charset="0"/>
              </a:rPr>
              <a:t>Нас баралт</a:t>
            </a:r>
          </a:p>
          <a:p>
            <a:r>
              <a:rPr lang="mn-MN" dirty="0" smtClean="0">
                <a:latin typeface="Arial" pitchFamily="34" charset="0"/>
                <a:cs typeface="Arial" pitchFamily="34" charset="0"/>
              </a:rPr>
              <a:t>Хөгжлийн бэрхшээл</a:t>
            </a:r>
            <a:endParaRPr lang="en-US" dirty="0">
              <a:latin typeface="Arial" pitchFamily="34" charset="0"/>
              <a:cs typeface="Arial" pitchFamily="34" charset="0"/>
            </a:endParaRPr>
          </a:p>
        </p:txBody>
      </p:sp>
    </p:spTree>
    <p:extLst>
      <p:ext uri="{BB962C8B-B14F-4D97-AF65-F5344CB8AC3E}">
        <p14:creationId xmlns:p14="http://schemas.microsoft.com/office/powerpoint/2010/main" val="3169688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dirty="0" smtClean="0">
                <a:latin typeface="Arial" pitchFamily="34" charset="0"/>
                <a:cs typeface="Arial" pitchFamily="34" charset="0"/>
              </a:rPr>
              <a:t>ҮАБ-ын судалгааны асуултууд</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algn="just"/>
            <a:r>
              <a:rPr lang="mn-MN" sz="2500" dirty="0" smtClean="0">
                <a:latin typeface="Arial" pitchFamily="34" charset="0"/>
                <a:cs typeface="Arial" pitchFamily="34" charset="0"/>
              </a:rPr>
              <a:t>Үйлчлүүлэгчийн </a:t>
            </a:r>
            <a:r>
              <a:rPr lang="mn-MN" sz="2500" dirty="0">
                <a:latin typeface="Arial" pitchFamily="34" charset="0"/>
                <a:cs typeface="Arial" pitchFamily="34" charset="0"/>
              </a:rPr>
              <a:t>аюулгүй байдал хангагдаж байна уу</a:t>
            </a:r>
            <a:r>
              <a:rPr lang="en-US" sz="2500" dirty="0">
                <a:latin typeface="Arial" pitchFamily="34" charset="0"/>
                <a:cs typeface="Arial" pitchFamily="34" charset="0"/>
              </a:rPr>
              <a:t>? </a:t>
            </a:r>
            <a:r>
              <a:rPr lang="mn-MN" sz="2500" dirty="0" smtClean="0">
                <a:latin typeface="Arial" pitchFamily="34" charset="0"/>
                <a:cs typeface="Arial" pitchFamily="34" charset="0"/>
              </a:rPr>
              <a:t>Ямар асуудал үүсч байна вэ</a:t>
            </a:r>
            <a:r>
              <a:rPr lang="en-US" sz="2500" dirty="0" smtClean="0">
                <a:latin typeface="Arial" pitchFamily="34" charset="0"/>
                <a:cs typeface="Arial" pitchFamily="34" charset="0"/>
              </a:rPr>
              <a:t>?</a:t>
            </a:r>
            <a:endParaRPr lang="mn-MN" sz="2500" dirty="0" smtClean="0">
              <a:latin typeface="Arial" pitchFamily="34" charset="0"/>
              <a:cs typeface="Arial" pitchFamily="34" charset="0"/>
            </a:endParaRPr>
          </a:p>
          <a:p>
            <a:pPr algn="just"/>
            <a:r>
              <a:rPr lang="mn-MN" sz="2500" dirty="0" smtClean="0">
                <a:latin typeface="Arial" pitchFamily="34" charset="0"/>
                <a:cs typeface="Arial" pitchFamily="34" charset="0"/>
              </a:rPr>
              <a:t>Эмнэлгүүдийн </a:t>
            </a:r>
            <a:r>
              <a:rPr lang="mn-MN" sz="2500" dirty="0">
                <a:latin typeface="Arial" pitchFamily="34" charset="0"/>
                <a:cs typeface="Arial" pitchFamily="34" charset="0"/>
              </a:rPr>
              <a:t>хэмжээнд энэ нь ямар түвшинд байгааг харьцуулан </a:t>
            </a:r>
            <a:r>
              <a:rPr lang="mn-MN" sz="2500" dirty="0" smtClean="0">
                <a:latin typeface="Arial" pitchFamily="34" charset="0"/>
                <a:cs typeface="Arial" pitchFamily="34" charset="0"/>
              </a:rPr>
              <a:t>судлах</a:t>
            </a:r>
          </a:p>
          <a:p>
            <a:pPr algn="just"/>
            <a:r>
              <a:rPr lang="mn-MN" sz="2500" dirty="0">
                <a:latin typeface="Arial" pitchFamily="34" charset="0"/>
                <a:cs typeface="Arial" pitchFamily="34" charset="0"/>
              </a:rPr>
              <a:t>Ноцтой, таагүй тохиолдлын давтамж хэр байна вэ</a:t>
            </a:r>
            <a:r>
              <a:rPr lang="en-US" sz="2500" dirty="0">
                <a:latin typeface="Arial" pitchFamily="34" charset="0"/>
                <a:cs typeface="Arial" pitchFamily="34" charset="0"/>
              </a:rPr>
              <a:t>?</a:t>
            </a:r>
          </a:p>
          <a:p>
            <a:pPr algn="just"/>
            <a:r>
              <a:rPr lang="mn-MN" sz="2500" dirty="0" smtClean="0">
                <a:latin typeface="Arial" pitchFamily="34" charset="0"/>
                <a:cs typeface="Arial" pitchFamily="34" charset="0"/>
              </a:rPr>
              <a:t>Шинээр ямар нэгэн тусламж, үйлчилгээ үзүүлэхэд үйлчлүүлэгчид ямар нэгэн эрсдэл үүсч байна уу</a:t>
            </a:r>
            <a:r>
              <a:rPr lang="en-US" sz="2500" dirty="0" smtClean="0">
                <a:latin typeface="Arial" pitchFamily="34" charset="0"/>
                <a:cs typeface="Arial" pitchFamily="34" charset="0"/>
              </a:rPr>
              <a:t>?</a:t>
            </a:r>
            <a:endParaRPr lang="mn-MN" sz="2500" dirty="0" smtClean="0">
              <a:latin typeface="Arial" pitchFamily="34" charset="0"/>
              <a:cs typeface="Arial" pitchFamily="34" charset="0"/>
            </a:endParaRPr>
          </a:p>
          <a:p>
            <a:pPr algn="just"/>
            <a:r>
              <a:rPr lang="mn-MN" sz="2500" dirty="0" smtClean="0">
                <a:latin typeface="Arial" pitchFamily="34" charset="0"/>
                <a:cs typeface="Arial" pitchFamily="34" charset="0"/>
              </a:rPr>
              <a:t>Үйлчлүүлэгчийн аюулгүй байдлыг хангахад авч хэрэгжүүлж байгаа ямар нэгэн арга хэмжээ үр дүнтэй байна уу</a:t>
            </a:r>
            <a:r>
              <a:rPr lang="en-US" sz="2500" dirty="0" smtClean="0">
                <a:latin typeface="Arial" pitchFamily="34" charset="0"/>
                <a:cs typeface="Arial" pitchFamily="34" charset="0"/>
              </a:rPr>
              <a:t>?</a:t>
            </a:r>
            <a:r>
              <a:rPr lang="mn-MN" sz="2500" dirty="0" smtClean="0">
                <a:latin typeface="Arial" pitchFamily="34" charset="0"/>
                <a:cs typeface="Arial" pitchFamily="34" charset="0"/>
              </a:rPr>
              <a:t> </a:t>
            </a:r>
          </a:p>
          <a:p>
            <a:pPr algn="just"/>
            <a:r>
              <a:rPr lang="mn-MN" sz="2500" dirty="0" smtClean="0">
                <a:latin typeface="Arial" pitchFamily="34" charset="0"/>
                <a:cs typeface="Arial" pitchFamily="34" charset="0"/>
              </a:rPr>
              <a:t>Үйлчлүүлэчийн аюулгүй байдал цаг хугацааны явцад сайжирч байна уу</a:t>
            </a:r>
            <a:r>
              <a:rPr lang="en-US" sz="2500" dirty="0" smtClean="0">
                <a:latin typeface="Arial" pitchFamily="34" charset="0"/>
                <a:cs typeface="Arial" pitchFamily="34" charset="0"/>
              </a:rPr>
              <a:t>?</a:t>
            </a:r>
            <a:endParaRPr lang="en-US" sz="2500" dirty="0">
              <a:latin typeface="Arial" pitchFamily="34" charset="0"/>
              <a:cs typeface="Arial" pitchFamily="34" charset="0"/>
            </a:endParaRPr>
          </a:p>
        </p:txBody>
      </p:sp>
    </p:spTree>
    <p:extLst>
      <p:ext uri="{BB962C8B-B14F-4D97-AF65-F5344CB8AC3E}">
        <p14:creationId xmlns:p14="http://schemas.microsoft.com/office/powerpoint/2010/main" val="3719998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3969</TotalTime>
  <Words>2618</Words>
  <Application>Microsoft Office PowerPoint</Application>
  <PresentationFormat>On-screen Show (4:3)</PresentationFormat>
  <Paragraphs>272</Paragraphs>
  <Slides>33</Slides>
  <Notes>30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   Үйлчлүүлэгчийн аюулгүй байдлын  судалгааны аргууд    Ana Luisa Neves, Imperial college of London  ДЭМБ, цуврал вебинар, 2021.06.16 </vt:lpstr>
      <vt:lpstr>PowerPoint Presentation</vt:lpstr>
      <vt:lpstr>Үйлчлүүлэгчийн аюулгүй байдлын судалгааны ач холбогдол</vt:lpstr>
      <vt:lpstr>Ач холбогдол</vt:lpstr>
      <vt:lpstr> Үйлчлүүлэгчийн аюулгүй байдлын/ ҮАБ/ судалгааны чиглэл </vt:lpstr>
      <vt:lpstr>Бүтцэд чиглэсэн судалгаа, шинжилгээ</vt:lpstr>
      <vt:lpstr>Үйл ажиллагаанд чиглэсэн судалгаа шинжилгээ </vt:lpstr>
      <vt:lpstr>Үр дагаварт чиглэсэн судалгаа, шинжилгээ</vt:lpstr>
      <vt:lpstr>ҮАБ-ын судалгааны асуултууд</vt:lpstr>
      <vt:lpstr>Анхаарах зүйлс</vt:lpstr>
      <vt:lpstr>Ангилал</vt:lpstr>
      <vt:lpstr>Ангилал</vt:lpstr>
      <vt:lpstr>PowerPoint Presentation</vt:lpstr>
      <vt:lpstr>PowerPoint Presentation</vt:lpstr>
      <vt:lpstr>Өвчний түүхийн эргэмж судалгаа</vt:lpstr>
      <vt:lpstr>Аргачлал</vt:lpstr>
      <vt:lpstr> Эргэмж судалгааны сул тал </vt:lpstr>
      <vt:lpstr>Тохиолдлын бүртгэлийг судлах</vt:lpstr>
      <vt:lpstr>Тохиолдлын бүртгэлийн сул талууд</vt:lpstr>
      <vt:lpstr>ҮАБ-ын чанарын судалгааны аргууд</vt:lpstr>
      <vt:lpstr>Semi-structured interviews-Ярилцлага-1</vt:lpstr>
      <vt:lpstr>Focus group/ бүлгийн ярилцлага </vt:lpstr>
      <vt:lpstr>Ethnographic судалгаа</vt:lpstr>
      <vt:lpstr>COHORT</vt:lpstr>
      <vt:lpstr>CASE CONTROL </vt:lpstr>
      <vt:lpstr>CROSS-SECTIONAL</vt:lpstr>
      <vt:lpstr>CROSS-SECTIONAL</vt:lpstr>
      <vt:lpstr>Нотолгооны пирамид</vt:lpstr>
      <vt:lpstr>Randomized control trials</vt:lpstr>
      <vt:lpstr>Systematic review</vt:lpstr>
      <vt:lpstr>Харилцан хамаарал нь шалтгаан биш Dradford-Hiil criteria байдаггүй </vt:lpstr>
      <vt:lpstr>Эрдэм шинжилгээний бүтээлд зайлшгүй байх хэсгүүд</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Үйлчлүүлэгчийн аюулгүй байдлын талаарх судалгаа </dc:title>
  <dc:creator>Boro</dc:creator>
  <cp:lastModifiedBy>Boro</cp:lastModifiedBy>
  <cp:revision>302</cp:revision>
  <cp:lastPrinted>2021-06-29T08:51:19Z</cp:lastPrinted>
  <dcterms:created xsi:type="dcterms:W3CDTF">2006-08-16T00:00:00Z</dcterms:created>
  <dcterms:modified xsi:type="dcterms:W3CDTF">2021-06-30T05:46:48Z</dcterms:modified>
</cp:coreProperties>
</file>